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98" r:id="rId2"/>
    <p:sldId id="1101" r:id="rId3"/>
    <p:sldId id="1058" r:id="rId4"/>
    <p:sldId id="1060" r:id="rId5"/>
    <p:sldId id="1059" r:id="rId6"/>
    <p:sldId id="1061" r:id="rId7"/>
    <p:sldId id="1066" r:id="rId8"/>
    <p:sldId id="1063" r:id="rId9"/>
    <p:sldId id="1064" r:id="rId10"/>
    <p:sldId id="1065" r:id="rId11"/>
    <p:sldId id="1069" r:id="rId12"/>
    <p:sldId id="1082" r:id="rId13"/>
    <p:sldId id="1050" r:id="rId14"/>
    <p:sldId id="1089" r:id="rId15"/>
    <p:sldId id="1090" r:id="rId16"/>
    <p:sldId id="1091" r:id="rId17"/>
    <p:sldId id="1092" r:id="rId18"/>
    <p:sldId id="1093" r:id="rId19"/>
    <p:sldId id="1094" r:id="rId20"/>
    <p:sldId id="1078" r:id="rId21"/>
    <p:sldId id="1081" r:id="rId22"/>
    <p:sldId id="1083" r:id="rId23"/>
    <p:sldId id="1077" r:id="rId24"/>
    <p:sldId id="1079" r:id="rId25"/>
    <p:sldId id="1102" r:id="rId26"/>
    <p:sldId id="1103" r:id="rId27"/>
    <p:sldId id="1096" r:id="rId28"/>
    <p:sldId id="1097" r:id="rId29"/>
    <p:sldId id="1098" r:id="rId30"/>
    <p:sldId id="1099" r:id="rId31"/>
    <p:sldId id="1100" r:id="rId32"/>
    <p:sldId id="1075" r:id="rId33"/>
    <p:sldId id="1076" r:id="rId34"/>
    <p:sldId id="1052" r:id="rId35"/>
    <p:sldId id="1054" r:id="rId36"/>
    <p:sldId id="1104" r:id="rId37"/>
    <p:sldId id="957" r:id="rId38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4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FF00"/>
    <a:srgbClr val="0070C0"/>
    <a:srgbClr val="00B050"/>
    <a:srgbClr val="FF00FF"/>
    <a:srgbClr val="FF0000"/>
    <a:srgbClr val="F5AA19"/>
    <a:srgbClr val="006432"/>
    <a:srgbClr val="006600"/>
    <a:srgbClr val="00FFFF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70" autoAdjust="0"/>
    <p:restoredTop sz="94758" autoAdjust="0"/>
  </p:normalViewPr>
  <p:slideViewPr>
    <p:cSldViewPr snapToGrid="0">
      <p:cViewPr varScale="1">
        <p:scale>
          <a:sx n="88" d="100"/>
          <a:sy n="88" d="100"/>
        </p:scale>
        <p:origin x="102" y="312"/>
      </p:cViewPr>
      <p:guideLst>
        <p:guide orient="horz" pos="2154"/>
        <p:guide pos="2880"/>
      </p:guideLst>
    </p:cSldViewPr>
  </p:slideViewPr>
  <p:outlineViewPr>
    <p:cViewPr>
      <p:scale>
        <a:sx n="33" d="100"/>
        <a:sy n="33" d="100"/>
      </p:scale>
      <p:origin x="0" y="665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4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38145" cy="465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08" tIns="46804" rIns="93608" bIns="46804" numCol="1" anchor="t" anchorCtr="0" compatLnSpc="1">
            <a:prstTxWarp prst="textNoShape">
              <a:avLst/>
            </a:prstTxWarp>
          </a:bodyPr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014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734" y="1"/>
            <a:ext cx="3038145" cy="465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08" tIns="46804" rIns="93608" bIns="46804" numCol="1" anchor="t" anchorCtr="0" compatLnSpc="1">
            <a:prstTxWarp prst="textNoShape">
              <a:avLst/>
            </a:prstTxWarp>
          </a:bodyPr>
          <a:lstStyle>
            <a:lvl1pPr algn="r">
              <a:defRPr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014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29122"/>
            <a:ext cx="3038145" cy="465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08" tIns="46804" rIns="93608" bIns="46804" numCol="1" anchor="b" anchorCtr="0" compatLnSpc="1">
            <a:prstTxWarp prst="textNoShape">
              <a:avLst/>
            </a:prstTxWarp>
          </a:bodyPr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014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734" y="8829122"/>
            <a:ext cx="3038145" cy="465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08" tIns="46804" rIns="93608" bIns="46804" numCol="1" anchor="b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pPr>
              <a:defRPr/>
            </a:pPr>
            <a:fld id="{599A4A8E-B366-4A83-9E38-DA7F8931B7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90022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38145" cy="465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08" tIns="46804" rIns="93608" bIns="46804" numCol="1" anchor="t" anchorCtr="0" compatLnSpc="1">
            <a:prstTxWarp prst="textNoShape">
              <a:avLst/>
            </a:prstTxWarp>
          </a:bodyPr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258" y="1"/>
            <a:ext cx="3038144" cy="465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08" tIns="46804" rIns="93608" bIns="46804" numCol="1" anchor="t" anchorCtr="0" compatLnSpc="1">
            <a:prstTxWarp prst="textNoShape">
              <a:avLst/>
            </a:prstTxWarp>
          </a:bodyPr>
          <a:lstStyle>
            <a:lvl1pPr algn="r">
              <a:defRPr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6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112" y="4416099"/>
            <a:ext cx="5142177" cy="418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08" tIns="46804" rIns="93608" bIns="468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6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830658"/>
            <a:ext cx="3038145" cy="465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08" tIns="46804" rIns="93608" bIns="46804" numCol="1" anchor="b" anchorCtr="0" compatLnSpc="1">
            <a:prstTxWarp prst="textNoShape">
              <a:avLst/>
            </a:prstTxWarp>
          </a:bodyPr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76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258" y="8830658"/>
            <a:ext cx="3038144" cy="465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08" tIns="46804" rIns="93608" bIns="46804" numCol="1" anchor="b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pPr>
              <a:defRPr/>
            </a:pPr>
            <a:fld id="{6001EDE5-3535-496B-B5C1-91DCB10704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95242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342900" y="6051550"/>
            <a:ext cx="64008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3" y="106363"/>
            <a:ext cx="2305050" cy="149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9325" y="5253038"/>
            <a:ext cx="3019425" cy="150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55"/>
          <p:cNvSpPr>
            <a:spLocks noChangeShapeType="1"/>
          </p:cNvSpPr>
          <p:nvPr userDrawn="1"/>
        </p:nvSpPr>
        <p:spPr bwMode="auto">
          <a:xfrm>
            <a:off x="696913" y="3648075"/>
            <a:ext cx="7589837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ctrTitle"/>
          </p:nvPr>
        </p:nvSpPr>
        <p:spPr>
          <a:xfrm>
            <a:off x="0" y="2098736"/>
            <a:ext cx="9144000" cy="1143000"/>
          </a:xfrm>
        </p:spPr>
        <p:txBody>
          <a:bodyPr/>
          <a:lstStyle>
            <a:lvl1pPr algn="ctr">
              <a:defRPr sz="36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ubTitle" idx="1"/>
          </p:nvPr>
        </p:nvSpPr>
        <p:spPr>
          <a:xfrm>
            <a:off x="0" y="3876675"/>
            <a:ext cx="9144000" cy="1035499"/>
          </a:xfrm>
        </p:spPr>
        <p:txBody>
          <a:bodyPr/>
          <a:lstStyle>
            <a:lvl1pPr marL="0" indent="0" algn="ctr">
              <a:buFontTx/>
              <a:buNone/>
              <a:defRPr b="0">
                <a:latin typeface="+mj-lt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62217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0"/>
            <a:ext cx="7953375" cy="953311"/>
          </a:xfrm>
          <a:noFill/>
          <a:ln>
            <a:noFill/>
          </a:ln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73544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943850" cy="963038"/>
          </a:xfrm>
          <a:noFill/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0188" y="982494"/>
            <a:ext cx="4227512" cy="5161131"/>
          </a:xfrm>
          <a:noFill/>
        </p:spPr>
        <p:txBody>
          <a:bodyPr/>
          <a:lstStyle>
            <a:lvl1pPr>
              <a:defRPr sz="2800">
                <a:latin typeface="+mj-lt"/>
              </a:defRPr>
            </a:lvl1pPr>
            <a:lvl2pPr>
              <a:defRPr sz="24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1800">
                <a:latin typeface="+mj-lt"/>
              </a:defRPr>
            </a:lvl4pPr>
            <a:lvl5pPr>
              <a:defRPr sz="180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1854" y="1001949"/>
            <a:ext cx="4210685" cy="5141676"/>
          </a:xfrm>
          <a:noFill/>
        </p:spPr>
        <p:txBody>
          <a:bodyPr/>
          <a:lstStyle>
            <a:lvl1pPr>
              <a:defRPr sz="2800">
                <a:latin typeface="+mj-lt"/>
              </a:defRPr>
            </a:lvl1pPr>
            <a:lvl2pPr>
              <a:defRPr sz="24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1800">
                <a:latin typeface="+mj-lt"/>
              </a:defRPr>
            </a:lvl4pPr>
            <a:lvl5pPr>
              <a:defRPr sz="180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91578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Rectangle 25"/>
          <p:cNvSpPr>
            <a:spLocks noGrp="1" noChangeArrowheads="1"/>
          </p:cNvSpPr>
          <p:nvPr>
            <p:ph type="title"/>
          </p:nvPr>
        </p:nvSpPr>
        <p:spPr bwMode="auto">
          <a:xfrm>
            <a:off x="0" y="9525"/>
            <a:ext cx="7935913" cy="965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Line 18"/>
          <p:cNvSpPr>
            <a:spLocks noChangeShapeType="1"/>
          </p:cNvSpPr>
          <p:nvPr/>
        </p:nvSpPr>
        <p:spPr bwMode="auto">
          <a:xfrm>
            <a:off x="342900" y="6051550"/>
            <a:ext cx="64008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" name="Rectangle 26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974725"/>
            <a:ext cx="9144000" cy="55181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9" name="Line 55"/>
          <p:cNvSpPr>
            <a:spLocks noChangeShapeType="1"/>
          </p:cNvSpPr>
          <p:nvPr/>
        </p:nvSpPr>
        <p:spPr bwMode="auto">
          <a:xfrm>
            <a:off x="0" y="974725"/>
            <a:ext cx="7753350" cy="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0" name="Line 60"/>
          <p:cNvSpPr>
            <a:spLocks noChangeShapeType="1"/>
          </p:cNvSpPr>
          <p:nvPr/>
        </p:nvSpPr>
        <p:spPr bwMode="auto">
          <a:xfrm>
            <a:off x="0" y="6492875"/>
            <a:ext cx="7935913" cy="0"/>
          </a:xfrm>
          <a:prstGeom prst="line">
            <a:avLst/>
          </a:prstGeom>
          <a:noFill/>
          <a:ln w="38100">
            <a:solidFill>
              <a:srgbClr val="F5AA1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3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47013" y="9525"/>
            <a:ext cx="1285875" cy="833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032" name="Picture 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94663" y="6061075"/>
            <a:ext cx="1047750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TextBox 1"/>
          <p:cNvSpPr txBox="1">
            <a:spLocks noChangeArrowheads="1"/>
          </p:cNvSpPr>
          <p:nvPr/>
        </p:nvSpPr>
        <p:spPr bwMode="auto">
          <a:xfrm>
            <a:off x="150813" y="6543675"/>
            <a:ext cx="90805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>
                <a:latin typeface="Arial" charset="0"/>
              </a:rPr>
              <a:t>Slide </a:t>
            </a:r>
            <a:fld id="{D8FCEDB8-DBC6-497D-85DB-87CF0EF939F9}" type="slidenum">
              <a:rPr lang="en-US" altLang="en-US" smtClean="0">
                <a:latin typeface="Arial" charset="0"/>
              </a:rPr>
              <a:pPr eaLnBrk="1" hangingPunct="1">
                <a:defRPr/>
              </a:pPr>
              <a:t>‹#›</a:t>
            </a:fld>
            <a:endParaRPr lang="en-US" altLang="en-US"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35" r:id="rId1"/>
    <p:sldLayoutId id="2147484533" r:id="rId2"/>
    <p:sldLayoutId id="2147484534" r:id="rId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MS PGothic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MS PGothic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MS PGothic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MS PGothic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MS PGothic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40000"/>
        </a:spcBef>
        <a:spcAft>
          <a:spcPct val="0"/>
        </a:spcAft>
        <a:buClr>
          <a:schemeClr val="tx1"/>
        </a:buClr>
        <a:buFont typeface="Wingdings" pitchFamily="2" charset="2"/>
        <a:buChar char="Ø"/>
        <a:defRPr sz="2400" b="1">
          <a:solidFill>
            <a:schemeClr val="tx1"/>
          </a:solidFill>
          <a:latin typeface="+mj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ð"/>
        <a:defRPr sz="2000">
          <a:solidFill>
            <a:schemeClr val="tx1"/>
          </a:solidFill>
          <a:latin typeface="+mj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1600">
          <a:solidFill>
            <a:schemeClr val="tx1"/>
          </a:solidFill>
          <a:latin typeface="+mj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j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200">
          <a:solidFill>
            <a:schemeClr val="tx1"/>
          </a:solidFill>
          <a:latin typeface="+mj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ubtitle 2"/>
          <p:cNvSpPr>
            <a:spLocks noGrp="1"/>
          </p:cNvSpPr>
          <p:nvPr>
            <p:ph type="subTitle" idx="1"/>
          </p:nvPr>
        </p:nvSpPr>
        <p:spPr>
          <a:xfrm>
            <a:off x="0" y="3863975"/>
            <a:ext cx="9144000" cy="1431925"/>
          </a:xfrm>
        </p:spPr>
        <p:txBody>
          <a:bodyPr/>
          <a:lstStyle/>
          <a:p>
            <a:r>
              <a:rPr lang="en-US" altLang="en-US" sz="2000" dirty="0"/>
              <a:t>AWG Annual Meeting</a:t>
            </a:r>
          </a:p>
          <a:p>
            <a:endParaRPr lang="en-US" altLang="en-US" sz="2000" dirty="0"/>
          </a:p>
          <a:p>
            <a:r>
              <a:rPr lang="en-US" altLang="en-US" sz="2000" dirty="0"/>
              <a:t>03/15/2018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908175"/>
            <a:ext cx="9144000" cy="1143000"/>
          </a:xfrm>
        </p:spPr>
        <p:txBody>
          <a:bodyPr/>
          <a:lstStyle/>
          <a:p>
            <a:pPr>
              <a:defRPr/>
            </a:pPr>
            <a:r>
              <a:rPr lang="en-US" altLang="en-US" sz="3200" dirty="0"/>
              <a:t/>
            </a:r>
            <a:br>
              <a:rPr lang="en-US" altLang="en-US" sz="3200" dirty="0"/>
            </a:br>
            <a:r>
              <a:rPr lang="en-US" altLang="en-US" sz="3200" dirty="0"/>
              <a:t>FAA/GMU Project </a:t>
            </a:r>
            <a:br>
              <a:rPr lang="en-US" altLang="en-US" sz="3200" dirty="0"/>
            </a:br>
            <a:r>
              <a:rPr lang="en-US" altLang="en-US" sz="1400" dirty="0"/>
              <a:t/>
            </a:r>
            <a:br>
              <a:rPr lang="en-US" altLang="en-US" sz="1400" dirty="0"/>
            </a:br>
            <a:r>
              <a:rPr lang="en-US" altLang="en-US" sz="2800" dirty="0"/>
              <a:t>Development of AL MAT224 Dataset (V2.0)</a:t>
            </a:r>
            <a:endParaRPr lang="en-US" alt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LCK1: Temperature (K)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74725"/>
            <a:ext cx="7940725" cy="551815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SR4_N12                                     SR5_N1</a:t>
            </a:r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SR6_N4                                      SR7_N6</a:t>
            </a:r>
          </a:p>
        </p:txBody>
      </p:sp>
      <p:pic>
        <p:nvPicPr>
          <p:cNvPr id="3077" name="Picture 5" descr="Z:\MEDIA\RABBIT\WORK\FAA\AL2024\Tests\Temperature Failure Images\Temperature Failure Images\Al2024-SR6-N4-PostFailur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9" r="8244"/>
          <a:stretch/>
        </p:blipFill>
        <p:spPr bwMode="auto">
          <a:xfrm>
            <a:off x="1828799" y="5348119"/>
            <a:ext cx="2449997" cy="1502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Z:\MEDIA\RABBIT\WORK\FAA\AL2024\Tests\Temperature Failure Images\Temperature Failure Images\Al2024-SR6-N4-PreFailure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6" r="8232"/>
          <a:stretch/>
        </p:blipFill>
        <p:spPr bwMode="auto">
          <a:xfrm>
            <a:off x="1828800" y="4189091"/>
            <a:ext cx="2449996" cy="1503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Z:\MEDIA\RABBIT\WORK\FAA\AL2024\Tests\Temperature Failure Images\Temperature Failure Images\Al2024-SR4-N12-PostFailure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7982"/>
          <a:stretch/>
        </p:blipFill>
        <p:spPr bwMode="auto">
          <a:xfrm>
            <a:off x="1828797" y="2523506"/>
            <a:ext cx="2449997" cy="1519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Z:\MEDIA\RABBIT\WORK\FAA\AL2024\Tests\Temperature Failure Images\Temperature Failure Images\Al2024-SR4-N12-PreFailure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91" r="9152"/>
          <a:stretch/>
        </p:blipFill>
        <p:spPr bwMode="auto">
          <a:xfrm>
            <a:off x="1828800" y="1421887"/>
            <a:ext cx="2449997" cy="1565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Z:\MEDIA\RABBIT\WORK\FAA\AL2024\Tests\Temperature Failure Images\Temperature Failure Images\Al2024-SR5-N1-PostFailure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1" r="8603"/>
          <a:stretch/>
        </p:blipFill>
        <p:spPr bwMode="auto">
          <a:xfrm>
            <a:off x="6179573" y="2511195"/>
            <a:ext cx="2488546" cy="153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Z:\MEDIA\RABBIT\WORK\FAA\AL2024\Tests\Temperature Failure Images\Temperature Failure Images\Al2024-SR5-N1-PreFailure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6" r="8045"/>
          <a:stretch/>
        </p:blipFill>
        <p:spPr bwMode="auto">
          <a:xfrm>
            <a:off x="6180652" y="1421887"/>
            <a:ext cx="2503640" cy="152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" y="4930313"/>
            <a:ext cx="1828800" cy="1168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" y="2334638"/>
            <a:ext cx="1828800" cy="1288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320" y="2334638"/>
            <a:ext cx="1828800" cy="126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300" y="4909633"/>
            <a:ext cx="1828800" cy="1210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9512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LCK1: Compression Rate Series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5327261"/>
              </p:ext>
            </p:extLst>
          </p:nvPr>
        </p:nvGraphicFramePr>
        <p:xfrm>
          <a:off x="7551708" y="1093998"/>
          <a:ext cx="1439622" cy="14573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67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728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</a:rPr>
                        <a:t>Compression</a:t>
                      </a:r>
                      <a:endParaRPr lang="en-US" sz="1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>
                          <a:effectLst/>
                        </a:rPr>
                        <a:t>Strain rate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>
                          <a:effectLst/>
                        </a:rPr>
                        <a:t>SR1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</a:rPr>
                        <a:t>0.0001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</a:rPr>
                        <a:t>SR2</a:t>
                      </a:r>
                      <a:endParaRPr lang="en-US" sz="1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</a:rPr>
                        <a:t>0.01</a:t>
                      </a:r>
                      <a:endParaRPr lang="en-US" sz="1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</a:rPr>
                        <a:t>SR3</a:t>
                      </a:r>
                      <a:endParaRPr lang="en-US" sz="1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</a:rPr>
                        <a:t>1.0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</a:rPr>
                        <a:t>SR4</a:t>
                      </a:r>
                      <a:endParaRPr lang="en-US" sz="1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</a:rPr>
                        <a:t>1400</a:t>
                      </a:r>
                      <a:endParaRPr lang="en-US" sz="1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</a:rPr>
                        <a:t>SR5</a:t>
                      </a:r>
                      <a:endParaRPr lang="en-US" sz="1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</a:rPr>
                        <a:t>4500</a:t>
                      </a:r>
                      <a:endParaRPr lang="en-US" sz="1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</a:rPr>
                        <a:t>SR6</a:t>
                      </a:r>
                      <a:endParaRPr lang="en-US" sz="1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</a:rPr>
                        <a:t>7690</a:t>
                      </a:r>
                      <a:endParaRPr lang="en-US" sz="1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>
                          <a:effectLst/>
                        </a:rPr>
                        <a:t>SR7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</a:rPr>
                        <a:t>9271</a:t>
                      </a:r>
                      <a:endParaRPr lang="en-US" sz="1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>
                          <a:effectLst/>
                        </a:rPr>
                        <a:t>SR8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</a:rPr>
                        <a:t>10328</a:t>
                      </a:r>
                      <a:endParaRPr lang="en-US" sz="1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pic>
        <p:nvPicPr>
          <p:cNvPr id="1026" name="Picture 2" descr="Z:\JON\FAA\AL2024\V2.0\NEW\NEW_Combined\Run00_NoF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63466"/>
            <a:ext cx="4572000" cy="343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Z:\JON\FAA\AL2024\V2.0\NEW\NEW_Combined\Run00_NoF\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63466"/>
            <a:ext cx="4572000" cy="343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852825D1-946C-4A14-874C-C5171AD7291B}"/>
              </a:ext>
            </a:extLst>
          </p:cNvPr>
          <p:cNvSpPr txBox="1">
            <a:spLocks/>
          </p:cNvSpPr>
          <p:nvPr/>
        </p:nvSpPr>
        <p:spPr bwMode="auto">
          <a:xfrm>
            <a:off x="0" y="974725"/>
            <a:ext cx="7288040" cy="953311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+mj-lt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itchFamily="2" charset="2"/>
              <a:buChar char="ð"/>
              <a:defRPr sz="2000">
                <a:solidFill>
                  <a:schemeClr val="tx1"/>
                </a:solidFill>
                <a:latin typeface="+mj-lt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j-lt"/>
                <a:ea typeface="MS PGothic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400">
                <a:solidFill>
                  <a:schemeClr val="tx1"/>
                </a:solidFill>
                <a:latin typeface="+mj-lt"/>
                <a:ea typeface="MS PGothic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200">
                <a:solidFill>
                  <a:schemeClr val="tx1"/>
                </a:solidFill>
                <a:latin typeface="+mj-lt"/>
                <a:ea typeface="MS PGothic" pitchFamily="34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2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2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2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/>
              <a:t>Tension and compression behavior is relatively symmetric</a:t>
            </a:r>
          </a:p>
        </p:txBody>
      </p:sp>
    </p:spTree>
    <p:extLst>
      <p:ext uri="{BB962C8B-B14F-4D97-AF65-F5344CB8AC3E}">
        <p14:creationId xmlns:p14="http://schemas.microsoft.com/office/powerpoint/2010/main" val="3264202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Failure Test Series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8472430"/>
              </p:ext>
            </p:extLst>
          </p:nvPr>
        </p:nvGraphicFramePr>
        <p:xfrm>
          <a:off x="501524" y="1396042"/>
          <a:ext cx="4184647" cy="457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67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190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1908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1908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1908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1908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1908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276225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7940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276225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190500">
                <a:tc rowSpan="2" gridSpan="2"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Tri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Lode angle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Epf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050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low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high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avg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low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high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avg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low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high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avg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050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Plane stress series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-0.36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-0.40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-0.38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1.00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1.00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1.00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0.21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0.30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0.25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2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-0.48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-0.52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-0.50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0.91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0.91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0.91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0.24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0.30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0.27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3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-0.55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-0.56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-0.56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0.62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0.62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0.62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0.23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0.26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0.25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4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0500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err="1">
                          <a:effectLst/>
                        </a:rPr>
                        <a:t>Axi</a:t>
                      </a:r>
                      <a:r>
                        <a:rPr lang="en-US" sz="1000" u="none" strike="noStrike" dirty="0">
                          <a:effectLst/>
                        </a:rPr>
                        <a:t>-symmetric series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5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-0.34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-0.53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-0.43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1.00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1.00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1.00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0.16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0.43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0.29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6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-0.60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-0.64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-0.62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1.00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1.00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1.00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0.27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0.34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0.30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7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-0.67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-0.68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-0.67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1.00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1.00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1.00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0.28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0.29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0.29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8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-0.73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-0.75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-0.74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1.00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1.00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1.00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0.26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0.28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0.27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9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-0.78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-0.80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-0.79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1.00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1.00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1.00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0.22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0.25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0.24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-0.88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-0.90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-0.89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1.00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1.00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1.00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0.20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0.22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0.21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9050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Plane strain series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11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-0.57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-0.57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-0.57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0.17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0.17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0.17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0.17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0.18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0.18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12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-0.65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-0.66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-0.66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0.08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0.08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0.08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0.19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0.22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0.20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13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-0.76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-0.77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-0.77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0.01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0.01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0.01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0.21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0.23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0.22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Compression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14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Pure shear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15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0.00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0.00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0.00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0.00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0.00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0.00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0.12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0.20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0.16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905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Tension-Shear series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16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-0.39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-0.40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-0.40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0.97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0.97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0.97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0.24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0.27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0.25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17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-0.17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-0.17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-0.17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0.64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0.64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0.64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0.20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0.24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0.22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9050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New backed punch test series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Unbacked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 -0.65</a:t>
                      </a:r>
                      <a:endParaRPr lang="en-US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 -1.00</a:t>
                      </a:r>
                      <a:endParaRPr lang="en-US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effectLst/>
                          <a:latin typeface="+mn-lt"/>
                        </a:rPr>
                        <a:t>Thin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+mn-lt"/>
                        </a:rPr>
                        <a:t>-0.10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 -0.75</a:t>
                      </a:r>
                      <a:endParaRPr lang="en-US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effectLst/>
                          <a:latin typeface="+mn-lt"/>
                        </a:rPr>
                        <a:t>Thick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 0.40</a:t>
                      </a:r>
                      <a:endParaRPr lang="en-US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 -0.75</a:t>
                      </a:r>
                      <a:endParaRPr lang="en-US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905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Compression-shear series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21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0.21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0.21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0.21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-0.78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-0.78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-0.78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0.44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0.44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0.44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22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0.51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0.50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0.50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-0.99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-0.99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-0.99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0.39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0.33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0.36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</a:tbl>
          </a:graphicData>
        </a:graphic>
      </p:graphicFrame>
      <p:pic>
        <p:nvPicPr>
          <p:cNvPr id="9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52"/>
          <a:stretch/>
        </p:blipFill>
        <p:spPr bwMode="auto">
          <a:xfrm>
            <a:off x="5055214" y="2235741"/>
            <a:ext cx="3513062" cy="2848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val 10"/>
          <p:cNvSpPr/>
          <p:nvPr/>
        </p:nvSpPr>
        <p:spPr bwMode="auto">
          <a:xfrm>
            <a:off x="5879055" y="4860526"/>
            <a:ext cx="137160" cy="13716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6559279" y="4860526"/>
            <a:ext cx="137160" cy="13716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7358450" y="4860197"/>
            <a:ext cx="137160" cy="13716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7358450" y="4547136"/>
            <a:ext cx="137160" cy="137160"/>
          </a:xfrm>
          <a:prstGeom prst="ellipse">
            <a:avLst/>
          </a:prstGeom>
          <a:solidFill>
            <a:srgbClr val="00FF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6819179" y="4547136"/>
            <a:ext cx="137160" cy="137160"/>
          </a:xfrm>
          <a:prstGeom prst="ellipse">
            <a:avLst/>
          </a:prstGeom>
          <a:solidFill>
            <a:srgbClr val="00FF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" name="Diamond 2"/>
          <p:cNvSpPr/>
          <p:nvPr/>
        </p:nvSpPr>
        <p:spPr bwMode="auto">
          <a:xfrm>
            <a:off x="7648381" y="4814477"/>
            <a:ext cx="91440" cy="91440"/>
          </a:xfrm>
          <a:prstGeom prst="diamond">
            <a:avLst/>
          </a:prstGeom>
          <a:solidFill>
            <a:schemeClr val="accent6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6" name="Straight Arrow Connector 15"/>
          <p:cNvCxnSpPr>
            <a:stCxn id="12" idx="7"/>
            <a:endCxn id="15" idx="3"/>
          </p:cNvCxnSpPr>
          <p:nvPr/>
        </p:nvCxnSpPr>
        <p:spPr bwMode="auto">
          <a:xfrm flipV="1">
            <a:off x="6676352" y="4664209"/>
            <a:ext cx="162914" cy="216404"/>
          </a:xfrm>
          <a:prstGeom prst="straightConnector1">
            <a:avLst/>
          </a:prstGeom>
          <a:noFill/>
          <a:ln w="6350" cap="flat" cmpd="sng" algn="ctr">
            <a:solidFill>
              <a:srgbClr val="00B050"/>
            </a:solidFill>
            <a:prstDash val="sysDash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stCxn id="13" idx="0"/>
          </p:cNvCxnSpPr>
          <p:nvPr/>
        </p:nvCxnSpPr>
        <p:spPr bwMode="auto">
          <a:xfrm flipV="1">
            <a:off x="7427030" y="4684296"/>
            <a:ext cx="0" cy="175901"/>
          </a:xfrm>
          <a:prstGeom prst="straightConnector1">
            <a:avLst/>
          </a:prstGeom>
          <a:noFill/>
          <a:ln w="6350" cap="flat" cmpd="sng" algn="ctr">
            <a:solidFill>
              <a:srgbClr val="00B050"/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5516207" y="5541450"/>
            <a:ext cx="8628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/>
              <a:t>Unbacked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196431" y="5535436"/>
            <a:ext cx="8628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/>
              <a:t>Backed</a:t>
            </a:r>
          </a:p>
          <a:p>
            <a:pPr algn="ctr"/>
            <a:r>
              <a:rPr lang="en-US" sz="1050" b="1" dirty="0"/>
              <a:t>Thin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995602" y="5542870"/>
            <a:ext cx="8628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/>
              <a:t>Backed</a:t>
            </a:r>
          </a:p>
          <a:p>
            <a:pPr algn="ctr"/>
            <a:r>
              <a:rPr lang="en-US" sz="1050" b="1" dirty="0"/>
              <a:t>Thick</a:t>
            </a:r>
          </a:p>
        </p:txBody>
      </p:sp>
      <p:cxnSp>
        <p:nvCxnSpPr>
          <p:cNvPr id="23" name="Straight Arrow Connector 22"/>
          <p:cNvCxnSpPr>
            <a:stCxn id="19" idx="0"/>
          </p:cNvCxnSpPr>
          <p:nvPr/>
        </p:nvCxnSpPr>
        <p:spPr bwMode="auto">
          <a:xfrm flipV="1">
            <a:off x="5947635" y="4997686"/>
            <a:ext cx="0" cy="543764"/>
          </a:xfrm>
          <a:prstGeom prst="straightConnector1">
            <a:avLst/>
          </a:prstGeom>
          <a:noFill/>
          <a:ln w="6350" cap="flat" cmpd="sng" algn="ctr">
            <a:solidFill>
              <a:schemeClr val="accent6"/>
            </a:solidFill>
            <a:prstDash val="sysDash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22" idx="0"/>
          </p:cNvCxnSpPr>
          <p:nvPr/>
        </p:nvCxnSpPr>
        <p:spPr bwMode="auto">
          <a:xfrm flipV="1">
            <a:off x="7427030" y="4997686"/>
            <a:ext cx="0" cy="545184"/>
          </a:xfrm>
          <a:prstGeom prst="straightConnector1">
            <a:avLst/>
          </a:prstGeom>
          <a:noFill/>
          <a:ln w="6350" cap="flat" cmpd="sng" algn="ctr">
            <a:solidFill>
              <a:schemeClr val="accent6"/>
            </a:solidFill>
            <a:prstDash val="sysDash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>
            <a:stCxn id="21" idx="0"/>
          </p:cNvCxnSpPr>
          <p:nvPr/>
        </p:nvCxnSpPr>
        <p:spPr bwMode="auto">
          <a:xfrm flipV="1">
            <a:off x="6627859" y="4997686"/>
            <a:ext cx="0" cy="537750"/>
          </a:xfrm>
          <a:prstGeom prst="straightConnector1">
            <a:avLst/>
          </a:prstGeom>
          <a:noFill/>
          <a:ln w="6350" cap="flat" cmpd="sng" algn="ctr">
            <a:solidFill>
              <a:schemeClr val="accent6"/>
            </a:solidFill>
            <a:prstDash val="sysDash"/>
            <a:round/>
            <a:headEnd type="none" w="med" len="med"/>
            <a:tailEnd type="arrow"/>
          </a:ln>
          <a:effectLst/>
        </p:spPr>
      </p:cxnSp>
      <p:cxnSp>
        <p:nvCxnSpPr>
          <p:cNvPr id="31" name="Straight Arrow Connector 30"/>
          <p:cNvCxnSpPr/>
          <p:nvPr/>
        </p:nvCxnSpPr>
        <p:spPr bwMode="auto">
          <a:xfrm flipV="1">
            <a:off x="4698376" y="4684296"/>
            <a:ext cx="2490439" cy="987959"/>
          </a:xfrm>
          <a:prstGeom prst="straightConnector1">
            <a:avLst/>
          </a:prstGeom>
          <a:noFill/>
          <a:ln w="6350" cap="flat" cmpd="sng" algn="ctr">
            <a:solidFill>
              <a:schemeClr val="tx1"/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/>
          <p:nvPr/>
        </p:nvCxnSpPr>
        <p:spPr bwMode="auto">
          <a:xfrm flipV="1">
            <a:off x="4698376" y="4880613"/>
            <a:ext cx="2950005" cy="1007232"/>
          </a:xfrm>
          <a:prstGeom prst="straightConnector1">
            <a:avLst/>
          </a:prstGeom>
          <a:noFill/>
          <a:ln w="6350" cap="flat" cmpd="sng" algn="ctr">
            <a:solidFill>
              <a:schemeClr val="tx1"/>
            </a:solidFill>
            <a:prstDash val="dash"/>
            <a:round/>
            <a:headEnd type="none" w="med" len="med"/>
            <a:tailEnd type="arrow"/>
          </a:ln>
          <a:effectLst/>
        </p:spPr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B1737E6-D13C-4A0B-B2F1-2638CA5F3B3A}"/>
              </a:ext>
            </a:extLst>
          </p:cNvPr>
          <p:cNvSpPr txBox="1"/>
          <p:nvPr/>
        </p:nvSpPr>
        <p:spPr>
          <a:xfrm>
            <a:off x="5283239" y="1175592"/>
            <a:ext cx="3346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1" dirty="0"/>
              <a:t>The triaxiality and Lode Parameter of these (or any) tests is never absolutely constant!</a:t>
            </a:r>
          </a:p>
        </p:txBody>
      </p:sp>
    </p:spTree>
    <p:extLst>
      <p:ext uri="{BB962C8B-B14F-4D97-AF65-F5344CB8AC3E}">
        <p14:creationId xmlns:p14="http://schemas.microsoft.com/office/powerpoint/2010/main" val="6647955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LCF</a:t>
            </a:r>
          </a:p>
        </p:txBody>
      </p:sp>
      <p:pic>
        <p:nvPicPr>
          <p:cNvPr id="4099" name="Picture 3" descr="Z:\JON\FAA\AL2024\V2.0\NEW\NEW_FS\Try23-8\figure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15" b="5502"/>
          <a:stretch/>
        </p:blipFill>
        <p:spPr bwMode="auto">
          <a:xfrm>
            <a:off x="577825" y="1521479"/>
            <a:ext cx="720969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F6BB3197-4BF5-45D7-89BF-DBA247A5C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74725"/>
            <a:ext cx="9144000" cy="5518150"/>
          </a:xfrm>
        </p:spPr>
        <p:txBody>
          <a:bodyPr/>
          <a:lstStyle/>
          <a:p>
            <a:r>
              <a:rPr lang="en-US" dirty="0"/>
              <a:t>Quasi-static failure surface</a:t>
            </a:r>
          </a:p>
        </p:txBody>
      </p:sp>
    </p:spTree>
    <p:extLst>
      <p:ext uri="{BB962C8B-B14F-4D97-AF65-F5344CB8AC3E}">
        <p14:creationId xmlns:p14="http://schemas.microsoft.com/office/powerpoint/2010/main" val="14954671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Plane Stress Series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Dogbone</a:t>
            </a:r>
            <a:r>
              <a:rPr lang="en-US" dirty="0"/>
              <a:t> tension with varying notches (Case 01, no notch) </a:t>
            </a:r>
          </a:p>
        </p:txBody>
      </p:sp>
      <p:pic>
        <p:nvPicPr>
          <p:cNvPr id="4098" name="Picture 2" descr="Z:\JON\FAA\AL2024\V2.0\NEW\NEW_FS\Try22-2\Coupon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3598"/>
            <a:ext cx="9144000" cy="543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1914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Axi</a:t>
            </a:r>
            <a:r>
              <a:rPr lang="en-US" dirty="0"/>
              <a:t>-Symmetric Series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Circular tension with varying notches (Case 05, no notch) </a:t>
            </a:r>
          </a:p>
        </p:txBody>
      </p:sp>
      <p:pic>
        <p:nvPicPr>
          <p:cNvPr id="5122" name="Picture 2" descr="Z:\JON\FAA\AL2024\V2.0\NEW\NEW_FS\Try22-2\Coupon\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3598"/>
            <a:ext cx="9144000" cy="543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62111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Axi</a:t>
            </a:r>
            <a:r>
              <a:rPr lang="en-US" dirty="0"/>
              <a:t>-Symmetric Series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Circular tension with varying notches</a:t>
            </a:r>
          </a:p>
        </p:txBody>
      </p:sp>
      <p:pic>
        <p:nvPicPr>
          <p:cNvPr id="6146" name="Picture 2" descr="Z:\JON\FAA\AL2024\V2.0\NEW\NEW_FS\Try22-2\Coupon\3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0" y="1423598"/>
            <a:ext cx="9144000" cy="2717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06616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Plane Strain Series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Thick tension with varying notches (Case 11, no notch) </a:t>
            </a:r>
          </a:p>
          <a:p>
            <a:endParaRPr lang="en-US" dirty="0"/>
          </a:p>
        </p:txBody>
      </p:sp>
      <p:pic>
        <p:nvPicPr>
          <p:cNvPr id="7170" name="Picture 2" descr="Z:\JON\FAA\AL2024\V2.0\NEW\NEW_FS\Try22-2\Coupon\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3598"/>
            <a:ext cx="9144000" cy="543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66557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Pure Shear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Torsion</a:t>
            </a:r>
          </a:p>
        </p:txBody>
      </p:sp>
      <p:pic>
        <p:nvPicPr>
          <p:cNvPr id="8194" name="Picture 2" descr="Z:\JON\FAA\AL2024\V2.0\NEW\NEW_FS\Try22-2\Coupon\5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50000"/>
          <a:stretch/>
        </p:blipFill>
        <p:spPr bwMode="auto">
          <a:xfrm>
            <a:off x="0" y="1423598"/>
            <a:ext cx="4572000" cy="2717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42052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Tension-Shear Series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Axisymmetric, combined tension and torsion</a:t>
            </a:r>
          </a:p>
        </p:txBody>
      </p:sp>
      <p:pic>
        <p:nvPicPr>
          <p:cNvPr id="9218" name="Picture 2" descr="Z:\JON\FAA\AL2024\V2.0\NEW\NEW_FS\Try22-2\Coupon\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3598"/>
            <a:ext cx="9144000" cy="543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6570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A0B620-D21D-40AF-9190-8E3B9E16D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– Revision Need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988B8A1-05EA-4200-B357-9497BAFE8B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previously released set of *MAT224 input parameters for Al-2024 did not produce accurate predictions for all six available sets of ballistic impact data</a:t>
            </a:r>
          </a:p>
          <a:p>
            <a:r>
              <a:rPr lang="en-US" dirty="0"/>
              <a:t>Since the original material model was released, additional mechanical property data has been created by OSU</a:t>
            </a:r>
          </a:p>
          <a:p>
            <a:pPr lvl="1"/>
            <a:r>
              <a:rPr lang="en-US" dirty="0"/>
              <a:t>High rate Split-Hopkinson Bar tests, with full field strains measured by DIC, and temperature rise measured by high-rate thermal imaging</a:t>
            </a:r>
          </a:p>
          <a:p>
            <a:pPr lvl="2"/>
            <a:r>
              <a:rPr lang="en-US" dirty="0"/>
              <a:t>We have become convinced that high rate data without DIC is misleading at best, and at worst, dangerous</a:t>
            </a:r>
          </a:p>
          <a:p>
            <a:pPr lvl="1"/>
            <a:r>
              <a:rPr lang="en-US" dirty="0"/>
              <a:t>Testing to higher rates</a:t>
            </a:r>
          </a:p>
          <a:p>
            <a:pPr lvl="1"/>
            <a:r>
              <a:rPr lang="en-US" dirty="0"/>
              <a:t>Failure strains at important, previously unmeasured states of stress, using newly designed test specimens</a:t>
            </a:r>
          </a:p>
          <a:p>
            <a:r>
              <a:rPr lang="en-US" dirty="0"/>
              <a:t>Therefore, it was appropriate to revise the FAA sponsored Al-2024 material model</a:t>
            </a:r>
          </a:p>
        </p:txBody>
      </p:sp>
    </p:spTree>
    <p:extLst>
      <p:ext uri="{BB962C8B-B14F-4D97-AF65-F5344CB8AC3E}">
        <p14:creationId xmlns:p14="http://schemas.microsoft.com/office/powerpoint/2010/main" val="38750042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Compression-Shear Series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Axisymmetric, combined compression and torsion</a:t>
            </a:r>
          </a:p>
          <a:p>
            <a:endParaRPr lang="en-US" dirty="0"/>
          </a:p>
        </p:txBody>
      </p:sp>
      <p:pic>
        <p:nvPicPr>
          <p:cNvPr id="3075" name="Picture 3" descr="Z:\JON\FAA\AL2024\V2.0\Backed_Test\WORK\Try04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9144000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64410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OSU Punch Tests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Designed for Lode Parameter =-1 states of stress</a:t>
            </a:r>
          </a:p>
          <a:p>
            <a:r>
              <a:rPr lang="en-US" dirty="0"/>
              <a:t>These states of stress are common in ballistic impact, but are difficult to achieve in mechanical property tests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410" y="2297376"/>
            <a:ext cx="4869180" cy="108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975" y="3470964"/>
            <a:ext cx="497205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7" name="Straight Arrow Connector 26"/>
          <p:cNvCxnSpPr>
            <a:stCxn id="28" idx="1"/>
          </p:cNvCxnSpPr>
          <p:nvPr/>
        </p:nvCxnSpPr>
        <p:spPr bwMode="auto">
          <a:xfrm flipH="1">
            <a:off x="6140347" y="4013791"/>
            <a:ext cx="1079160" cy="310462"/>
          </a:xfrm>
          <a:prstGeom prst="straightConnector1">
            <a:avLst/>
          </a:prstGeom>
          <a:noFill/>
          <a:ln w="12700" cap="flat" cmpd="sng" algn="ctr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28" name="TextBox 27"/>
          <p:cNvSpPr txBox="1"/>
          <p:nvPr/>
        </p:nvSpPr>
        <p:spPr>
          <a:xfrm>
            <a:off x="7219507" y="3875291"/>
            <a:ext cx="9781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R0.8128mm</a:t>
            </a:r>
          </a:p>
        </p:txBody>
      </p:sp>
    </p:spTree>
    <p:extLst>
      <p:ext uri="{BB962C8B-B14F-4D97-AF65-F5344CB8AC3E}">
        <p14:creationId xmlns:p14="http://schemas.microsoft.com/office/powerpoint/2010/main" val="20831556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Punch Tests: FE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74725"/>
            <a:ext cx="5486400" cy="244735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Quarter symmetric model</a:t>
            </a:r>
          </a:p>
          <a:p>
            <a:r>
              <a:rPr lang="en-US" dirty="0"/>
              <a:t>Element size at impact area</a:t>
            </a:r>
          </a:p>
          <a:p>
            <a:pPr lvl="1"/>
            <a:r>
              <a:rPr lang="en-US" dirty="0"/>
              <a:t>0.15 mm (average)</a:t>
            </a:r>
          </a:p>
          <a:p>
            <a:r>
              <a:rPr lang="en-US" dirty="0"/>
              <a:t>Number of elements through AL plate thickness</a:t>
            </a:r>
          </a:p>
          <a:p>
            <a:pPr lvl="1"/>
            <a:r>
              <a:rPr lang="en-US" dirty="0"/>
              <a:t>Unbacked (t=1.27 mm): 8 elements</a:t>
            </a:r>
          </a:p>
          <a:p>
            <a:pPr lvl="1"/>
            <a:r>
              <a:rPr lang="en-US" dirty="0"/>
              <a:t>Backed (t=0.635 mm): 4 elements</a:t>
            </a:r>
          </a:p>
          <a:p>
            <a:r>
              <a:rPr lang="en-US" dirty="0"/>
              <a:t>Quasi-static analysis</a:t>
            </a:r>
          </a:p>
          <a:p>
            <a:pPr lvl="1"/>
            <a:r>
              <a:rPr lang="en-US" dirty="0"/>
              <a:t>No rate and temp. curves in MAT224-AL</a:t>
            </a:r>
          </a:p>
          <a:p>
            <a:pPr lvl="1"/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5" t="1014"/>
          <a:stretch/>
        </p:blipFill>
        <p:spPr bwMode="auto">
          <a:xfrm>
            <a:off x="5486400" y="3992653"/>
            <a:ext cx="3657600" cy="211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" t="8851"/>
          <a:stretch/>
        </p:blipFill>
        <p:spPr bwMode="auto">
          <a:xfrm>
            <a:off x="5486400" y="2003607"/>
            <a:ext cx="3657600" cy="1989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" t="16866"/>
          <a:stretch/>
        </p:blipFill>
        <p:spPr bwMode="auto">
          <a:xfrm>
            <a:off x="0" y="3154451"/>
            <a:ext cx="5486400" cy="282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42773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0"/>
            <a:ext cx="8437757" cy="953311"/>
          </a:xfrm>
        </p:spPr>
        <p:txBody>
          <a:bodyPr/>
          <a:lstStyle/>
          <a:p>
            <a:r>
              <a:rPr lang="en-US" dirty="0"/>
              <a:t>New Punch Tests:</a:t>
            </a:r>
            <a:br>
              <a:rPr lang="en-US" dirty="0"/>
            </a:br>
            <a:r>
              <a:rPr lang="en-US" dirty="0"/>
              <a:t>*CONSTRAINED_TIED_NODES_FAILURE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idx="1"/>
          </p:nvPr>
        </p:nvSpPr>
        <p:spPr>
          <a:xfrm>
            <a:off x="0" y="974724"/>
            <a:ext cx="5178582" cy="5521769"/>
          </a:xfrm>
        </p:spPr>
        <p:txBody>
          <a:bodyPr>
            <a:normAutofit/>
          </a:bodyPr>
          <a:lstStyle/>
          <a:p>
            <a:r>
              <a:rPr lang="en-US" dirty="0"/>
              <a:t>Element erosion lead to loss of load path </a:t>
            </a:r>
          </a:p>
          <a:p>
            <a:r>
              <a:rPr lang="en-US" dirty="0"/>
              <a:t>To prevent element erosion</a:t>
            </a:r>
          </a:p>
          <a:p>
            <a:pPr lvl="1"/>
            <a:r>
              <a:rPr lang="en-US" dirty="0"/>
              <a:t>Applied to two backed tests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112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678" y="1040780"/>
            <a:ext cx="3858321" cy="5014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3" name="Picture 1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31124"/>
            <a:ext cx="5285678" cy="2137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7" t="73545" r="75176"/>
          <a:stretch/>
        </p:blipFill>
        <p:spPr bwMode="auto">
          <a:xfrm>
            <a:off x="1849286" y="4353173"/>
            <a:ext cx="2393796" cy="1530103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386576" y="3819361"/>
            <a:ext cx="869795" cy="539454"/>
          </a:xfrm>
          <a:prstGeom prst="rect">
            <a:avLst/>
          </a:prstGeom>
          <a:noFill/>
          <a:ln w="12700" cap="flat" cmpd="sng" algn="ctr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5" name="Straight Arrow Connector 4"/>
          <p:cNvCxnSpPr>
            <a:stCxn id="3" idx="3"/>
            <a:endCxn id="6" idx="1"/>
          </p:cNvCxnSpPr>
          <p:nvPr/>
        </p:nvCxnSpPr>
        <p:spPr bwMode="auto">
          <a:xfrm>
            <a:off x="1256371" y="4089088"/>
            <a:ext cx="592915" cy="1029137"/>
          </a:xfrm>
          <a:prstGeom prst="straightConnector1">
            <a:avLst/>
          </a:prstGeom>
          <a:noFill/>
          <a:ln w="12700" cap="flat" cmpd="sng" algn="ctr">
            <a:solidFill>
              <a:srgbClr val="CC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9282855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Punch Tests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74725"/>
            <a:ext cx="5278170" cy="5518150"/>
          </a:xfrm>
        </p:spPr>
        <p:txBody>
          <a:bodyPr/>
          <a:lstStyle/>
          <a:p>
            <a:r>
              <a:rPr lang="en-US" dirty="0"/>
              <a:t>Unbacked test is approximately in bi-axial tension</a:t>
            </a:r>
          </a:p>
        </p:txBody>
      </p:sp>
      <p:pic>
        <p:nvPicPr>
          <p:cNvPr id="4098" name="Picture 2" descr="Z:\JON\FAA\AL2024\V2.0\Backed_Test\WORK\Try04\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-1" y="1705069"/>
            <a:ext cx="91440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Z:\JON\FAA\AL2024\V2.0\Backed_Test\WORK\Try04\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0" y="4267200"/>
            <a:ext cx="91440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04DFABB-183D-4DFA-97BA-EBBA4D50C0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7183" y="1186870"/>
            <a:ext cx="2814158" cy="2999492"/>
          </a:xfrm>
          <a:prstGeom prst="rect">
            <a:avLst/>
          </a:prstGeom>
        </p:spPr>
      </p:pic>
      <p:sp>
        <p:nvSpPr>
          <p:cNvPr id="11" name="Diamond 10">
            <a:extLst>
              <a:ext uri="{FF2B5EF4-FFF2-40B4-BE49-F238E27FC236}">
                <a16:creationId xmlns:a16="http://schemas.microsoft.com/office/drawing/2014/main" xmlns="" id="{8AC34746-2610-4F12-BCB7-5A7B88D4FD3A}"/>
              </a:ext>
            </a:extLst>
          </p:cNvPr>
          <p:cNvSpPr>
            <a:spLocks noChangeAspect="1"/>
          </p:cNvSpPr>
          <p:nvPr/>
        </p:nvSpPr>
        <p:spPr bwMode="auto">
          <a:xfrm flipV="1">
            <a:off x="7414799" y="3221970"/>
            <a:ext cx="69482" cy="69482"/>
          </a:xfrm>
          <a:prstGeom prst="diamond">
            <a:avLst/>
          </a:prstGeom>
          <a:solidFill>
            <a:schemeClr val="accent6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9660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LCG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74725"/>
            <a:ext cx="3151573" cy="2092412"/>
          </a:xfrm>
        </p:spPr>
        <p:txBody>
          <a:bodyPr/>
          <a:lstStyle/>
          <a:p>
            <a:r>
              <a:rPr lang="en-US" dirty="0"/>
              <a:t>Element erosion scaling, as function of strain rate</a:t>
            </a:r>
          </a:p>
          <a:p>
            <a:r>
              <a:rPr lang="en-US" dirty="0"/>
              <a:t>Try05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07" y="3067137"/>
            <a:ext cx="3154680" cy="379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Z:\JON\FAA\AL2024\V2.0\NEW\NEW_SR345\Try12_LCG05_log\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573" y="0"/>
            <a:ext cx="5992427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Z:\JON\FAA\AL2024\V2.0\NEW\NEW_SR345\Try12_LCG05_log\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680" y="3429000"/>
            <a:ext cx="5992427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5540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Scaling of element erosion as a function of temperature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317" y="1992253"/>
            <a:ext cx="4581525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1784679" y="5053373"/>
          <a:ext cx="4876800" cy="11334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16192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</a:rPr>
                        <a:t>Failure strain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Scale factor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SR3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Temp. (K)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lower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upper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average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lower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upper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average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T5: 186K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168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0.32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0.38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0.35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1.45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1.36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1.41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T1: 300K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300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0.22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0.28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0.25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1.00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1.00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1.00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T2: 420K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420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0.23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0.63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0.43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1.05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2.25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1.65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T3: 573K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573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1.16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1.24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1.2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4.43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5.27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4.85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T4: 726K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726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2.2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3.08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2.64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10.00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11.00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10.50</a:t>
                      </a:r>
                      <a:endParaRPr lang="en-US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19973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234230" y="3348277"/>
            <a:ext cx="3388245" cy="1921324"/>
            <a:chOff x="2815872" y="4936676"/>
            <a:chExt cx="3388245" cy="1921324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74" t="23832" r="31357" b="34158"/>
            <a:stretch/>
          </p:blipFill>
          <p:spPr bwMode="auto">
            <a:xfrm>
              <a:off x="2881221" y="4936676"/>
              <a:ext cx="3131389" cy="1921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Straight Arrow Connector 5"/>
            <p:cNvCxnSpPr/>
            <p:nvPr/>
          </p:nvCxnSpPr>
          <p:spPr bwMode="auto">
            <a:xfrm>
              <a:off x="2815872" y="5888712"/>
              <a:ext cx="3388245" cy="0"/>
            </a:xfrm>
            <a:prstGeom prst="straightConnector1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cxnSp>
        <p:nvCxnSpPr>
          <p:cNvPr id="8" name="Straight Arrow Connector 7"/>
          <p:cNvCxnSpPr>
            <a:endCxn id="14" idx="2"/>
          </p:cNvCxnSpPr>
          <p:nvPr/>
        </p:nvCxnSpPr>
        <p:spPr bwMode="auto">
          <a:xfrm flipV="1">
            <a:off x="2511795" y="2932139"/>
            <a:ext cx="502918" cy="436460"/>
          </a:xfrm>
          <a:prstGeom prst="straightConnector1">
            <a:avLst/>
          </a:prstGeom>
          <a:noFill/>
          <a:ln w="12700" cap="flat" cmpd="sng" algn="ctr">
            <a:solidFill>
              <a:srgbClr val="002060"/>
            </a:solidFill>
            <a:prstDash val="solid"/>
            <a:round/>
            <a:headEnd type="oval" w="med" len="med"/>
            <a:tailEnd type="triangl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2511793" y="2562807"/>
            <a:ext cx="1005840" cy="369332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800" b="1" dirty="0"/>
              <a:t>Case 01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80793" y="2562807"/>
            <a:ext cx="1005840" cy="369332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800" b="1" dirty="0"/>
              <a:t>Case 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5301" y="3759039"/>
            <a:ext cx="1005840" cy="369332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800" b="1" dirty="0"/>
              <a:t>Case 11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5301" y="4473534"/>
            <a:ext cx="1005840" cy="369332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800" b="1" dirty="0"/>
              <a:t>Case 15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190503" y="5669311"/>
            <a:ext cx="1005840" cy="369332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800" b="1" dirty="0"/>
              <a:t>Case 21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425128" y="5669311"/>
            <a:ext cx="1005840" cy="369332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800" b="1" dirty="0"/>
              <a:t>Case 22</a:t>
            </a:r>
          </a:p>
        </p:txBody>
      </p:sp>
      <p:cxnSp>
        <p:nvCxnSpPr>
          <p:cNvPr id="28" name="Straight Arrow Connector 27"/>
          <p:cNvCxnSpPr>
            <a:endCxn id="20" idx="3"/>
          </p:cNvCxnSpPr>
          <p:nvPr/>
        </p:nvCxnSpPr>
        <p:spPr bwMode="auto">
          <a:xfrm flipH="1" flipV="1">
            <a:off x="1061141" y="3943705"/>
            <a:ext cx="936135" cy="184666"/>
          </a:xfrm>
          <a:prstGeom prst="straightConnector1">
            <a:avLst/>
          </a:prstGeom>
          <a:noFill/>
          <a:ln w="12700" cap="flat" cmpd="sng" algn="ctr">
            <a:solidFill>
              <a:srgbClr val="002060"/>
            </a:solidFill>
            <a:prstDash val="solid"/>
            <a:round/>
            <a:headEnd type="oval" w="med" len="med"/>
            <a:tailEnd type="triangle" w="med" len="med"/>
          </a:ln>
          <a:effectLst/>
        </p:spPr>
      </p:cxnSp>
      <p:cxnSp>
        <p:nvCxnSpPr>
          <p:cNvPr id="30" name="Straight Arrow Connector 29"/>
          <p:cNvCxnSpPr>
            <a:stCxn id="42" idx="0"/>
            <a:endCxn id="18" idx="2"/>
          </p:cNvCxnSpPr>
          <p:nvPr/>
        </p:nvCxnSpPr>
        <p:spPr bwMode="auto">
          <a:xfrm flipH="1" flipV="1">
            <a:off x="1783713" y="2932139"/>
            <a:ext cx="106884" cy="368591"/>
          </a:xfrm>
          <a:prstGeom prst="straightConnector1">
            <a:avLst/>
          </a:prstGeom>
          <a:noFill/>
          <a:ln w="12700" cap="flat" cmpd="sng" algn="ctr">
            <a:solidFill>
              <a:srgbClr val="00206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35" name="Straight Arrow Connector 34"/>
          <p:cNvCxnSpPr>
            <a:endCxn id="23" idx="3"/>
          </p:cNvCxnSpPr>
          <p:nvPr/>
        </p:nvCxnSpPr>
        <p:spPr bwMode="auto">
          <a:xfrm flipH="1">
            <a:off x="1061141" y="4308943"/>
            <a:ext cx="2053734" cy="349257"/>
          </a:xfrm>
          <a:prstGeom prst="straightConnector1">
            <a:avLst/>
          </a:prstGeom>
          <a:noFill/>
          <a:ln w="12700" cap="flat" cmpd="sng" algn="ctr">
            <a:solidFill>
              <a:srgbClr val="002060"/>
            </a:solidFill>
            <a:prstDash val="solid"/>
            <a:round/>
            <a:headEnd type="oval" w="med" len="med"/>
            <a:tailEnd type="triangle" w="med" len="med"/>
          </a:ln>
          <a:effectLst/>
        </p:spPr>
      </p:cxnSp>
      <p:cxnSp>
        <p:nvCxnSpPr>
          <p:cNvPr id="38" name="Straight Arrow Connector 37"/>
          <p:cNvCxnSpPr>
            <a:endCxn id="26" idx="0"/>
          </p:cNvCxnSpPr>
          <p:nvPr/>
        </p:nvCxnSpPr>
        <p:spPr bwMode="auto">
          <a:xfrm flipH="1">
            <a:off x="2693423" y="5083411"/>
            <a:ext cx="838012" cy="585900"/>
          </a:xfrm>
          <a:prstGeom prst="straightConnector1">
            <a:avLst/>
          </a:prstGeom>
          <a:noFill/>
          <a:ln w="12700" cap="flat" cmpd="sng" algn="ctr">
            <a:solidFill>
              <a:srgbClr val="002060"/>
            </a:solidFill>
            <a:prstDash val="solid"/>
            <a:round/>
            <a:headEnd type="oval" w="med" len="med"/>
            <a:tailEnd type="triangle" w="med" len="med"/>
          </a:ln>
          <a:effectLst/>
        </p:spPr>
      </p:cxnSp>
      <p:cxnSp>
        <p:nvCxnSpPr>
          <p:cNvPr id="41" name="Straight Arrow Connector 40"/>
          <p:cNvCxnSpPr>
            <a:endCxn id="27" idx="0"/>
          </p:cNvCxnSpPr>
          <p:nvPr/>
        </p:nvCxnSpPr>
        <p:spPr bwMode="auto">
          <a:xfrm>
            <a:off x="3906084" y="5164690"/>
            <a:ext cx="21964" cy="504621"/>
          </a:xfrm>
          <a:prstGeom prst="straightConnector1">
            <a:avLst/>
          </a:prstGeom>
          <a:noFill/>
          <a:ln w="12700" cap="flat" cmpd="sng" algn="ctr">
            <a:solidFill>
              <a:srgbClr val="002060"/>
            </a:solidFill>
            <a:prstDash val="solid"/>
            <a:round/>
            <a:headEnd type="oval" w="med" len="med"/>
            <a:tailEnd type="triangle" w="med" len="med"/>
          </a:ln>
          <a:effectLst/>
        </p:spPr>
      </p:cxnSp>
      <p:sp>
        <p:nvSpPr>
          <p:cNvPr id="42" name="Oval 41"/>
          <p:cNvSpPr/>
          <p:nvPr/>
        </p:nvSpPr>
        <p:spPr bwMode="auto">
          <a:xfrm>
            <a:off x="1418156" y="3300730"/>
            <a:ext cx="944881" cy="115414"/>
          </a:xfrm>
          <a:prstGeom prst="ellipse">
            <a:avLst/>
          </a:prstGeom>
          <a:solidFill>
            <a:srgbClr val="0070C0">
              <a:alpha val="20000"/>
            </a:srgbClr>
          </a:solidFill>
          <a:ln w="127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" name="Content Placeholder 2"/>
          <p:cNvSpPr>
            <a:spLocks noGrp="1"/>
          </p:cNvSpPr>
          <p:nvPr>
            <p:ph idx="1"/>
          </p:nvPr>
        </p:nvSpPr>
        <p:spPr>
          <a:xfrm>
            <a:off x="0" y="974726"/>
            <a:ext cx="4929017" cy="1612250"/>
          </a:xfrm>
        </p:spPr>
        <p:txBody>
          <a:bodyPr>
            <a:normAutofit fontScale="85000" lnSpcReduction="20000"/>
          </a:bodyPr>
          <a:lstStyle/>
          <a:p>
            <a:r>
              <a:rPr lang="en-US" b="0" dirty="0"/>
              <a:t>Scaling of erosion by element size</a:t>
            </a:r>
          </a:p>
          <a:p>
            <a:r>
              <a:rPr lang="en-US" b="0" dirty="0"/>
              <a:t>Variations due to differences in localization</a:t>
            </a:r>
          </a:p>
          <a:p>
            <a:r>
              <a:rPr lang="en-US" b="0" dirty="0"/>
              <a:t>Lode-dependent regularization</a:t>
            </a:r>
          </a:p>
          <a:p>
            <a:pPr lvl="1"/>
            <a:r>
              <a:rPr lang="en-US" dirty="0"/>
              <a:t>Mostly independent of Triaxiality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017" y="0"/>
            <a:ext cx="420058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027" y="2286000"/>
            <a:ext cx="418657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494" y="4572000"/>
            <a:ext cx="4199138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2"/>
          <p:cNvSpPr/>
          <p:nvPr/>
        </p:nvSpPr>
        <p:spPr bwMode="auto">
          <a:xfrm>
            <a:off x="8475489" y="449517"/>
            <a:ext cx="668511" cy="111418"/>
          </a:xfrm>
          <a:prstGeom prst="round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8475488" y="2738078"/>
            <a:ext cx="668511" cy="111418"/>
          </a:xfrm>
          <a:prstGeom prst="round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9" name="Rounded Rectangle 28"/>
          <p:cNvSpPr/>
          <p:nvPr/>
        </p:nvSpPr>
        <p:spPr bwMode="auto">
          <a:xfrm>
            <a:off x="8467805" y="5029071"/>
            <a:ext cx="668511" cy="111418"/>
          </a:xfrm>
          <a:prstGeom prst="round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317619" y="141740"/>
            <a:ext cx="1341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Lode = 1.0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358503" y="2430301"/>
            <a:ext cx="1341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Lode = 0.0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365752" y="4696490"/>
            <a:ext cx="1341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Lode = -1.0</a:t>
            </a:r>
          </a:p>
        </p:txBody>
      </p:sp>
      <p:cxnSp>
        <p:nvCxnSpPr>
          <p:cNvPr id="9" name="Straight Arrow Connector 8"/>
          <p:cNvCxnSpPr>
            <a:cxnSpLocks/>
            <a:endCxn id="12290" idx="1"/>
          </p:cNvCxnSpPr>
          <p:nvPr/>
        </p:nvCxnSpPr>
        <p:spPr bwMode="auto">
          <a:xfrm flipV="1">
            <a:off x="4430968" y="1143000"/>
            <a:ext cx="498049" cy="2225599"/>
          </a:xfrm>
          <a:prstGeom prst="straightConnector1">
            <a:avLst/>
          </a:prstGeom>
          <a:noFill/>
          <a:ln w="12700" cap="flat" cmpd="sng" algn="ctr">
            <a:solidFill>
              <a:srgbClr val="CC0000"/>
            </a:solidFill>
            <a:prstDash val="solid"/>
            <a:round/>
            <a:headEnd type="oval" w="med" len="med"/>
            <a:tailEnd type="arrow"/>
          </a:ln>
          <a:effectLst/>
        </p:spPr>
      </p:cxnSp>
      <p:cxnSp>
        <p:nvCxnSpPr>
          <p:cNvPr id="34" name="Straight Arrow Connector 33"/>
          <p:cNvCxnSpPr>
            <a:stCxn id="5" idx="3"/>
            <a:endCxn id="12291" idx="1"/>
          </p:cNvCxnSpPr>
          <p:nvPr/>
        </p:nvCxnSpPr>
        <p:spPr bwMode="auto">
          <a:xfrm flipV="1">
            <a:off x="4430968" y="3429000"/>
            <a:ext cx="512059" cy="879939"/>
          </a:xfrm>
          <a:prstGeom prst="straightConnector1">
            <a:avLst/>
          </a:prstGeom>
          <a:noFill/>
          <a:ln w="12700" cap="flat" cmpd="sng" algn="ctr">
            <a:solidFill>
              <a:srgbClr val="CC0000"/>
            </a:solidFill>
            <a:prstDash val="solid"/>
            <a:round/>
            <a:headEnd type="oval" w="med" len="med"/>
            <a:tailEnd type="arrow"/>
          </a:ln>
          <a:effectLst/>
        </p:spPr>
      </p:cxnSp>
      <p:cxnSp>
        <p:nvCxnSpPr>
          <p:cNvPr id="36" name="Straight Arrow Connector 35"/>
          <p:cNvCxnSpPr>
            <a:endCxn id="24" idx="1"/>
          </p:cNvCxnSpPr>
          <p:nvPr/>
        </p:nvCxnSpPr>
        <p:spPr bwMode="auto">
          <a:xfrm>
            <a:off x="4430969" y="5231181"/>
            <a:ext cx="498525" cy="483819"/>
          </a:xfrm>
          <a:prstGeom prst="straightConnector1">
            <a:avLst/>
          </a:prstGeom>
          <a:noFill/>
          <a:ln w="12700" cap="flat" cmpd="sng" algn="ctr">
            <a:solidFill>
              <a:srgbClr val="CC0000"/>
            </a:solidFill>
            <a:prstDash val="solid"/>
            <a:round/>
            <a:headEnd type="oval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953311"/>
          </a:xfrm>
        </p:spPr>
        <p:txBody>
          <a:bodyPr/>
          <a:lstStyle/>
          <a:p>
            <a:pPr marL="0" indent="0"/>
            <a:r>
              <a:rPr lang="en-US" dirty="0"/>
              <a:t>LCI</a:t>
            </a:r>
          </a:p>
        </p:txBody>
      </p:sp>
    </p:spTree>
    <p:extLst>
      <p:ext uri="{BB962C8B-B14F-4D97-AF65-F5344CB8AC3E}">
        <p14:creationId xmlns:p14="http://schemas.microsoft.com/office/powerpoint/2010/main" val="41285615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2" y="3807183"/>
            <a:ext cx="385293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487" y="3807183"/>
            <a:ext cx="3867374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0" y="1110315"/>
            <a:ext cx="3867374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487" y="1110315"/>
            <a:ext cx="3867374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LCI: Case 01 &amp; Case 10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72729" y="2099427"/>
            <a:ext cx="1341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w/o Reg.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17619" y="2099426"/>
            <a:ext cx="1341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w/ Reg.</a:t>
            </a:r>
          </a:p>
        </p:txBody>
      </p:sp>
      <p:sp>
        <p:nvSpPr>
          <p:cNvPr id="18" name="Right Arrow 17"/>
          <p:cNvSpPr/>
          <p:nvPr/>
        </p:nvSpPr>
        <p:spPr bwMode="auto">
          <a:xfrm>
            <a:off x="4328160" y="1948598"/>
            <a:ext cx="599440" cy="434778"/>
          </a:xfrm>
          <a:prstGeom prst="rightArrow">
            <a:avLst/>
          </a:prstGeom>
          <a:solidFill>
            <a:srgbClr val="F5AA19"/>
          </a:solidFill>
          <a:ln w="12700" cap="flat" cmpd="sng" algn="ctr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Right Arrow 10"/>
          <p:cNvSpPr/>
          <p:nvPr/>
        </p:nvSpPr>
        <p:spPr bwMode="auto">
          <a:xfrm>
            <a:off x="4328160" y="4732794"/>
            <a:ext cx="599440" cy="434778"/>
          </a:xfrm>
          <a:prstGeom prst="rightArrow">
            <a:avLst/>
          </a:prstGeom>
          <a:solidFill>
            <a:srgbClr val="F5AA19"/>
          </a:solidFill>
          <a:ln w="12700" cap="flat" cmpd="sng" algn="ctr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72729" y="4703035"/>
            <a:ext cx="1341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w/o Reg.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17619" y="4703034"/>
            <a:ext cx="1341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w/ Reg.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C26C7FB-2973-4662-AE8E-AAF4F0BB50CB}"/>
              </a:ext>
            </a:extLst>
          </p:cNvPr>
          <p:cNvSpPr txBox="1"/>
          <p:nvPr/>
        </p:nvSpPr>
        <p:spPr>
          <a:xfrm>
            <a:off x="4119327" y="1229953"/>
            <a:ext cx="12765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Plane Stress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2FD644B-BF2C-475D-BA51-B90F9BB9DE49}"/>
              </a:ext>
            </a:extLst>
          </p:cNvPr>
          <p:cNvSpPr txBox="1"/>
          <p:nvPr/>
        </p:nvSpPr>
        <p:spPr>
          <a:xfrm>
            <a:off x="4055952" y="4017830"/>
            <a:ext cx="12765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Axisymmetric</a:t>
            </a:r>
          </a:p>
        </p:txBody>
      </p:sp>
    </p:spTree>
    <p:extLst>
      <p:ext uri="{BB962C8B-B14F-4D97-AF65-F5344CB8AC3E}">
        <p14:creationId xmlns:p14="http://schemas.microsoft.com/office/powerpoint/2010/main" val="5487590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97" y="3807823"/>
            <a:ext cx="3822404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1226" y="3807823"/>
            <a:ext cx="382240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2" y="1023854"/>
            <a:ext cx="386199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742" y="1023854"/>
            <a:ext cx="3867374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11 &amp; Case 15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43421" y="1150931"/>
            <a:ext cx="1341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w/o Reg.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7901" y="3933832"/>
            <a:ext cx="1341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w/o Reg.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11869" y="3933833"/>
            <a:ext cx="1341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w/ Reg.</a:t>
            </a:r>
          </a:p>
        </p:txBody>
      </p:sp>
      <p:sp>
        <p:nvSpPr>
          <p:cNvPr id="12" name="Right Arrow 11"/>
          <p:cNvSpPr/>
          <p:nvPr/>
        </p:nvSpPr>
        <p:spPr bwMode="auto">
          <a:xfrm>
            <a:off x="4328159" y="4733434"/>
            <a:ext cx="599440" cy="434778"/>
          </a:xfrm>
          <a:prstGeom prst="rightArrow">
            <a:avLst/>
          </a:prstGeom>
          <a:solidFill>
            <a:srgbClr val="F5AA19"/>
          </a:solidFill>
          <a:ln w="12700" cap="flat" cmpd="sng" algn="ctr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11869" y="1150932"/>
            <a:ext cx="1341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w/ Reg.</a:t>
            </a:r>
          </a:p>
        </p:txBody>
      </p:sp>
      <p:sp>
        <p:nvSpPr>
          <p:cNvPr id="15" name="Right Arrow 14"/>
          <p:cNvSpPr/>
          <p:nvPr/>
        </p:nvSpPr>
        <p:spPr bwMode="auto">
          <a:xfrm>
            <a:off x="4322410" y="1949465"/>
            <a:ext cx="599440" cy="434778"/>
          </a:xfrm>
          <a:prstGeom prst="rightArrow">
            <a:avLst/>
          </a:prstGeom>
          <a:solidFill>
            <a:srgbClr val="F5AA19"/>
          </a:solidFill>
          <a:ln w="12700" cap="flat" cmpd="sng" algn="ctr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204581D-25F7-40AF-91D8-0461989384D8}"/>
              </a:ext>
            </a:extLst>
          </p:cNvPr>
          <p:cNvSpPr txBox="1"/>
          <p:nvPr/>
        </p:nvSpPr>
        <p:spPr>
          <a:xfrm>
            <a:off x="4055952" y="1229953"/>
            <a:ext cx="12765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Plane Strain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EE71B5C-112E-4E3E-B90A-2863D2D44970}"/>
              </a:ext>
            </a:extLst>
          </p:cNvPr>
          <p:cNvSpPr txBox="1"/>
          <p:nvPr/>
        </p:nvSpPr>
        <p:spPr>
          <a:xfrm>
            <a:off x="4072775" y="4022784"/>
            <a:ext cx="12765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Pure Shear</a:t>
            </a:r>
          </a:p>
        </p:txBody>
      </p:sp>
    </p:spTree>
    <p:extLst>
      <p:ext uri="{BB962C8B-B14F-4D97-AF65-F5344CB8AC3E}">
        <p14:creationId xmlns:p14="http://schemas.microsoft.com/office/powerpoint/2010/main" val="839226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 MAT224 Dataset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6 curves or tables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LCK1– Hardening curves vs. Strain Rate</a:t>
            </a:r>
          </a:p>
          <a:p>
            <a:pPr lvl="1"/>
            <a:r>
              <a:rPr lang="en-US" dirty="0"/>
              <a:t>LCKT – Hardening curves vs. Temperature</a:t>
            </a:r>
          </a:p>
          <a:p>
            <a:pPr lvl="1"/>
            <a:r>
              <a:rPr lang="en-US" dirty="0"/>
              <a:t>LCF – Failure surface vs. Triaxiality &amp; Lode parameter</a:t>
            </a:r>
          </a:p>
          <a:p>
            <a:pPr lvl="1"/>
            <a:r>
              <a:rPr lang="en-US" dirty="0"/>
              <a:t>LCG – Failure strain scale factor vs. Strain Rate</a:t>
            </a:r>
          </a:p>
          <a:p>
            <a:pPr lvl="1"/>
            <a:r>
              <a:rPr lang="en-US" dirty="0"/>
              <a:t>LCH – Failure strain scale factor vs. Temperature</a:t>
            </a:r>
          </a:p>
          <a:p>
            <a:pPr lvl="1"/>
            <a:r>
              <a:rPr lang="en-US" dirty="0"/>
              <a:t>LCI – Failure strain scale factor vs. Element Size (Regularization)</a:t>
            </a:r>
          </a:p>
          <a:p>
            <a:pPr lvl="1"/>
            <a:r>
              <a:rPr lang="en-US" dirty="0"/>
              <a:t>Beta - Fraction of plastic work converted into heat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799" y="1618638"/>
            <a:ext cx="5486400" cy="1032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07027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632" y="1117771"/>
            <a:ext cx="7740128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802" y="3821787"/>
            <a:ext cx="7721958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LCI: Case 21 – Compression Torsion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03219" y="1248095"/>
            <a:ext cx="1341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w/o Reg.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03219" y="3934733"/>
            <a:ext cx="1341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w/ Reg.</a:t>
            </a:r>
          </a:p>
        </p:txBody>
      </p:sp>
      <p:sp>
        <p:nvSpPr>
          <p:cNvPr id="3" name="Curved Right Arrow 2"/>
          <p:cNvSpPr/>
          <p:nvPr/>
        </p:nvSpPr>
        <p:spPr bwMode="auto">
          <a:xfrm>
            <a:off x="312685" y="2059321"/>
            <a:ext cx="814508" cy="3081297"/>
          </a:xfrm>
          <a:prstGeom prst="curvedRightArrow">
            <a:avLst/>
          </a:prstGeom>
          <a:solidFill>
            <a:srgbClr val="FFC0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1881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312" y="1037438"/>
            <a:ext cx="7721958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312" y="3833232"/>
            <a:ext cx="7758382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LCI: Case 22 – Compression Torsion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21939" y="1186505"/>
            <a:ext cx="1341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w/o Reg.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21939" y="3995693"/>
            <a:ext cx="1341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w/ Reg. </a:t>
            </a:r>
          </a:p>
        </p:txBody>
      </p:sp>
      <p:sp>
        <p:nvSpPr>
          <p:cNvPr id="9" name="Curved Right Arrow 8"/>
          <p:cNvSpPr/>
          <p:nvPr/>
        </p:nvSpPr>
        <p:spPr bwMode="auto">
          <a:xfrm>
            <a:off x="312685" y="2059321"/>
            <a:ext cx="814508" cy="3081297"/>
          </a:xfrm>
          <a:prstGeom prst="curvedRightArrow">
            <a:avLst/>
          </a:prstGeom>
          <a:solidFill>
            <a:srgbClr val="FFC0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7325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Ball Impact Test - U.C. Berkeley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0" t="10577"/>
          <a:stretch/>
        </p:blipFill>
        <p:spPr bwMode="auto">
          <a:xfrm>
            <a:off x="3961500" y="1917423"/>
            <a:ext cx="5182499" cy="2378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Plate</a:t>
            </a:r>
          </a:p>
          <a:p>
            <a:pPr lvl="1"/>
            <a:r>
              <a:rPr lang="en-US" dirty="0"/>
              <a:t>Aluminum 2024-T3</a:t>
            </a:r>
          </a:p>
          <a:p>
            <a:pPr lvl="1"/>
            <a:r>
              <a:rPr lang="en-US" dirty="0"/>
              <a:t>Dimension: 12-inch by 12-inch square</a:t>
            </a:r>
          </a:p>
          <a:p>
            <a:pPr lvl="1"/>
            <a:r>
              <a:rPr lang="en-US" dirty="0"/>
              <a:t>3 thicknesses</a:t>
            </a:r>
          </a:p>
          <a:p>
            <a:pPr lvl="2"/>
            <a:r>
              <a:rPr lang="en-US" dirty="0"/>
              <a:t>0.0623 (1/16) inch</a:t>
            </a:r>
          </a:p>
          <a:p>
            <a:pPr lvl="2"/>
            <a:r>
              <a:rPr lang="en-US" dirty="0"/>
              <a:t>0.125 (1/8) inch</a:t>
            </a:r>
          </a:p>
          <a:p>
            <a:pPr lvl="2"/>
            <a:r>
              <a:rPr lang="en-US" dirty="0"/>
              <a:t>0.25 (1/4) inch</a:t>
            </a:r>
          </a:p>
          <a:p>
            <a:pPr lvl="2"/>
            <a:endParaRPr lang="en-US" dirty="0"/>
          </a:p>
          <a:p>
            <a:r>
              <a:rPr lang="en-US" dirty="0"/>
              <a:t>Ball</a:t>
            </a:r>
          </a:p>
          <a:p>
            <a:pPr lvl="1"/>
            <a:r>
              <a:rPr lang="en-US" dirty="0"/>
              <a:t>½-inch-diameter chrome steel sphere</a:t>
            </a:r>
          </a:p>
          <a:p>
            <a:pPr lvl="1"/>
            <a:r>
              <a:rPr lang="en-US" dirty="0"/>
              <a:t>Mass: 0.29 oz. (= 0.018125 </a:t>
            </a:r>
            <a:r>
              <a:rPr lang="en-US" dirty="0" err="1"/>
              <a:t>lbf</a:t>
            </a:r>
            <a:r>
              <a:rPr lang="en-US" dirty="0"/>
              <a:t> = 8.3 gram)</a:t>
            </a:r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9541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Cylinder Impact Test – NASA GRC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Plate</a:t>
            </a:r>
          </a:p>
          <a:p>
            <a:pPr lvl="1"/>
            <a:r>
              <a:rPr lang="en-US" dirty="0"/>
              <a:t>Aluminum 2024-T3</a:t>
            </a:r>
          </a:p>
          <a:p>
            <a:pPr lvl="1"/>
            <a:r>
              <a:rPr lang="en-US" dirty="0"/>
              <a:t>Dimension: 10-inch-diameter circle</a:t>
            </a:r>
          </a:p>
          <a:p>
            <a:pPr lvl="1"/>
            <a:r>
              <a:rPr lang="en-US" dirty="0"/>
              <a:t>3 thicknesses</a:t>
            </a:r>
          </a:p>
          <a:p>
            <a:pPr lvl="2"/>
            <a:r>
              <a:rPr lang="en-US" dirty="0"/>
              <a:t>Plate1: 0.125 (1/8) inch</a:t>
            </a:r>
          </a:p>
          <a:p>
            <a:pPr lvl="2"/>
            <a:r>
              <a:rPr lang="en-US" dirty="0"/>
              <a:t>Plate2: 0.25 (1/4) inch</a:t>
            </a:r>
          </a:p>
          <a:p>
            <a:pPr lvl="2"/>
            <a:r>
              <a:rPr lang="en-US" dirty="0"/>
              <a:t>Plate3: 0.5 (1/2) inch</a:t>
            </a:r>
          </a:p>
          <a:p>
            <a:pPr lvl="1"/>
            <a:endParaRPr lang="en-US" dirty="0"/>
          </a:p>
          <a:p>
            <a:r>
              <a:rPr lang="en-US" dirty="0"/>
              <a:t>Cylinder</a:t>
            </a:r>
          </a:p>
          <a:p>
            <a:pPr lvl="1"/>
            <a:r>
              <a:rPr lang="en-US" dirty="0"/>
              <a:t>½-inch-diameter Titanium &amp; Steel cylinders</a:t>
            </a:r>
          </a:p>
          <a:p>
            <a:pPr lvl="1"/>
            <a:r>
              <a:rPr lang="en-US" dirty="0"/>
              <a:t>Mass (varied cylinder lengths for different masses)</a:t>
            </a:r>
          </a:p>
          <a:p>
            <a:pPr lvl="2"/>
            <a:r>
              <a:rPr lang="en-US" dirty="0"/>
              <a:t>9.9 gram for Plate1 (Titanium cylinder)</a:t>
            </a:r>
          </a:p>
          <a:p>
            <a:pPr lvl="2"/>
            <a:r>
              <a:rPr lang="en-US" dirty="0"/>
              <a:t>12.8 gram for Plate2 (Titanium cylinder)</a:t>
            </a:r>
          </a:p>
          <a:p>
            <a:pPr lvl="2"/>
            <a:r>
              <a:rPr lang="en-US" dirty="0"/>
              <a:t>28.0 gram for Plate3 (Steel cylinder)</a:t>
            </a:r>
          </a:p>
          <a:p>
            <a:pPr lvl="2"/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0" t="6407"/>
          <a:stretch/>
        </p:blipFill>
        <p:spPr bwMode="auto">
          <a:xfrm>
            <a:off x="4986069" y="1915066"/>
            <a:ext cx="4037162" cy="2320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54325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Test Simulations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2150"/>
            <a:ext cx="3044952" cy="547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15512" y="1043596"/>
            <a:ext cx="14139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Sphere</a:t>
            </a: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5332" y="1344168"/>
            <a:ext cx="3044952" cy="5513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6905416" y="1006426"/>
            <a:ext cx="14139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Cylinder</a:t>
            </a:r>
          </a:p>
        </p:txBody>
      </p:sp>
    </p:spTree>
    <p:extLst>
      <p:ext uri="{BB962C8B-B14F-4D97-AF65-F5344CB8AC3E}">
        <p14:creationId xmlns:p14="http://schemas.microsoft.com/office/powerpoint/2010/main" val="8329623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Sphere Impact (cont.)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11351" y="1875024"/>
            <a:ext cx="27033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MAT224 Dataset (V2.0)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9855" r="11587"/>
          <a:stretch/>
        </p:blipFill>
        <p:spPr>
          <a:xfrm>
            <a:off x="-1" y="2237542"/>
            <a:ext cx="4420861" cy="337838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954155" y="1883599"/>
            <a:ext cx="1091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/>
            <a:r>
              <a:rPr lang="en-US" sz="1800" b="1" dirty="0"/>
              <a:t>AR-07/26</a:t>
            </a:r>
          </a:p>
        </p:txBody>
      </p:sp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710" y="2230108"/>
            <a:ext cx="4112662" cy="3291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A5B2967-A95F-4A52-9362-57FBF2DE6CE3}"/>
              </a:ext>
            </a:extLst>
          </p:cNvPr>
          <p:cNvSpPr txBox="1"/>
          <p:nvPr/>
        </p:nvSpPr>
        <p:spPr>
          <a:xfrm>
            <a:off x="860353" y="5615926"/>
            <a:ext cx="32795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Johnson Cook Material Model and Results from 2007 FAA Report</a:t>
            </a:r>
          </a:p>
        </p:txBody>
      </p:sp>
    </p:spTree>
    <p:extLst>
      <p:ext uri="{BB962C8B-B14F-4D97-AF65-F5344CB8AC3E}">
        <p14:creationId xmlns:p14="http://schemas.microsoft.com/office/powerpoint/2010/main" val="4344473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57AC7EB-08A1-46F7-8697-B3007D58D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DA54442-6757-4B57-B935-0B5CFD98B3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74725"/>
            <a:ext cx="9144000" cy="5518150"/>
          </a:xfrm>
        </p:spPr>
        <p:txBody>
          <a:bodyPr/>
          <a:lstStyle/>
          <a:p>
            <a:r>
              <a:rPr lang="en-US" dirty="0"/>
              <a:t>Al-2024 MAT224 Dataset (V2.0) is essentially complete</a:t>
            </a:r>
          </a:p>
          <a:p>
            <a:r>
              <a:rPr lang="en-US" dirty="0"/>
              <a:t>FAA will perform checkout of the model</a:t>
            </a:r>
          </a:p>
          <a:p>
            <a:r>
              <a:rPr lang="en-US" dirty="0"/>
              <a:t>Documentation will be completed</a:t>
            </a:r>
          </a:p>
          <a:p>
            <a:r>
              <a:rPr lang="en-US" dirty="0"/>
              <a:t>Model demonstrates good predication capability for a variety of ballistic impact tests</a:t>
            </a:r>
          </a:p>
          <a:p>
            <a:pPr lvl="1"/>
            <a:r>
              <a:rPr lang="en-US" dirty="0"/>
              <a:t>Varying plate thicknesses, velocities, projectile shapes and materials</a:t>
            </a:r>
          </a:p>
          <a:p>
            <a:r>
              <a:rPr lang="en-US" dirty="0"/>
              <a:t>Qualifications and considerations:</a:t>
            </a:r>
          </a:p>
          <a:p>
            <a:pPr lvl="1"/>
            <a:r>
              <a:rPr lang="en-US" dirty="0"/>
              <a:t>Very high strain rates required extrapolation of high rate behavior</a:t>
            </a:r>
          </a:p>
          <a:p>
            <a:pPr lvl="1"/>
            <a:r>
              <a:rPr lang="en-US" dirty="0"/>
              <a:t>Limited correlation of the failure surface in compression was required</a:t>
            </a:r>
          </a:p>
          <a:p>
            <a:pPr lvl="2"/>
            <a:r>
              <a:rPr lang="en-US" dirty="0"/>
              <a:t>Three failure strains with positive triaxiality is a big improvement over what was previously available </a:t>
            </a:r>
          </a:p>
          <a:p>
            <a:pPr lvl="2"/>
            <a:r>
              <a:rPr lang="en-US" dirty="0"/>
              <a:t>For V1.0 no failure strains with positive triaxiality were available</a:t>
            </a:r>
          </a:p>
          <a:p>
            <a:pPr lvl="2"/>
            <a:r>
              <a:rPr lang="en-US" dirty="0"/>
              <a:t>However, three failure strain values does not define the complete positive triaxiality region of the failure surface! 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909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6600" i="1" dirty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en-US" sz="6600" i="1" dirty="0">
                <a:latin typeface="Georgia" panose="02040502050405020303" pitchFamily="18" charset="0"/>
              </a:rPr>
              <a:t>Thanks</a:t>
            </a:r>
          </a:p>
        </p:txBody>
      </p:sp>
    </p:spTree>
    <p:extLst>
      <p:ext uri="{BB962C8B-B14F-4D97-AF65-F5344CB8AC3E}">
        <p14:creationId xmlns:p14="http://schemas.microsoft.com/office/powerpoint/2010/main" val="2095943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Temperature Series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74724"/>
            <a:ext cx="5186799" cy="1311275"/>
          </a:xfrm>
        </p:spPr>
        <p:txBody>
          <a:bodyPr>
            <a:normAutofit/>
          </a:bodyPr>
          <a:lstStyle/>
          <a:p>
            <a:r>
              <a:rPr lang="en-US" dirty="0"/>
              <a:t>5 temperatures</a:t>
            </a:r>
          </a:p>
          <a:p>
            <a:pPr lvl="1"/>
            <a:r>
              <a:rPr lang="en-US" dirty="0"/>
              <a:t>T5=186K, T1=300K, T2=420K, T3=573K and T4=726K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792" y="0"/>
            <a:ext cx="3964609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799" y="2286000"/>
            <a:ext cx="3968674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799" y="4572000"/>
            <a:ext cx="3964609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591" y="2286000"/>
            <a:ext cx="3974208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848" y="4572000"/>
            <a:ext cx="3994951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8307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0"/>
            <a:ext cx="8460420" cy="953311"/>
          </a:xfrm>
        </p:spPr>
        <p:txBody>
          <a:bodyPr/>
          <a:lstStyle/>
          <a:p>
            <a:r>
              <a:rPr lang="en-US" dirty="0"/>
              <a:t>LCKT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LCKT are scaled down by the factor of SR2/SR3</a:t>
            </a:r>
          </a:p>
          <a:p>
            <a:pPr lvl="1"/>
            <a:r>
              <a:rPr lang="en-US" dirty="0"/>
              <a:t>Temperature series was conducted at SR3 (strain rate)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142978" y="1830238"/>
            <a:ext cx="6693030" cy="4572000"/>
            <a:chOff x="1142978" y="1830238"/>
            <a:chExt cx="6693030" cy="4572000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2978" y="1830238"/>
              <a:ext cx="6693030" cy="457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ctangle 3"/>
            <p:cNvSpPr/>
            <p:nvPr/>
          </p:nvSpPr>
          <p:spPr bwMode="auto">
            <a:xfrm>
              <a:off x="6806381" y="3318388"/>
              <a:ext cx="951271" cy="350274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25"/>
            <a:stretch/>
          </p:blipFill>
          <p:spPr bwMode="auto">
            <a:xfrm>
              <a:off x="7050971" y="2455606"/>
              <a:ext cx="785037" cy="8627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11049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LCK1 (Quasi-static)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LCK1 (Quasi-static) is the same as T1(300K) of LCKT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484"/>
          <a:stretch/>
        </p:blipFill>
        <p:spPr bwMode="auto">
          <a:xfrm>
            <a:off x="1135626" y="1881527"/>
            <a:ext cx="5759245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2753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21514"/>
            <a:ext cx="3154680" cy="3736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 descr="Z:\JON\FAA\AL2024\V2.0\NEW\NEW_SR345\Try12\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572" y="3429000"/>
            <a:ext cx="5992427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LCK1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74725"/>
            <a:ext cx="3151573" cy="2092412"/>
          </a:xfrm>
        </p:spPr>
        <p:txBody>
          <a:bodyPr>
            <a:normAutofit/>
          </a:bodyPr>
          <a:lstStyle/>
          <a:p>
            <a:r>
              <a:rPr lang="en-US" dirty="0"/>
              <a:t>Nominal strain rate shown below, but test was not </a:t>
            </a:r>
            <a:r>
              <a:rPr lang="en-US" dirty="0" err="1"/>
              <a:t>isorate</a:t>
            </a:r>
            <a:endParaRPr lang="en-US" dirty="0"/>
          </a:p>
          <a:p>
            <a:r>
              <a:rPr lang="el-GR" dirty="0"/>
              <a:t>β</a:t>
            </a:r>
            <a:r>
              <a:rPr lang="en-US" dirty="0"/>
              <a:t>=0.4</a:t>
            </a:r>
          </a:p>
          <a:p>
            <a:endParaRPr lang="en-US" dirty="0"/>
          </a:p>
        </p:txBody>
      </p:sp>
      <p:pic>
        <p:nvPicPr>
          <p:cNvPr id="9218" name="Picture 2" descr="Z:\JON\FAA\AL2024\V2.0\NEW\NEW_SR345\Try12\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573" y="0"/>
            <a:ext cx="5992427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606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LCK1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Greater scatter at these highest, non-constant, rate tests</a:t>
            </a:r>
          </a:p>
          <a:p>
            <a:r>
              <a:rPr lang="en-US" dirty="0"/>
              <a:t>Force levels of simulations are within +/-10% error ranges of tests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2992995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SR6                                                                                                       SR7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00772"/>
            <a:ext cx="4581525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475" y="3300772"/>
            <a:ext cx="4581525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0512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LCK1: Strain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SR4_N12                                        SR5_N1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SR6_N4                                             SR7_N6</a:t>
            </a:r>
          </a:p>
        </p:txBody>
      </p:sp>
      <p:pic>
        <p:nvPicPr>
          <p:cNvPr id="1026" name="Picture 2" descr="Z:\MEDIA\RABBIT\WORK\FAA\AL2024\Tests\0.5 in_2024AL_Dynamic_Tension_5000s-1_7000s-1_2-22-2017\Al2024-SR7-N6\InspectionElements-End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6"/>
          <a:stretch/>
        </p:blipFill>
        <p:spPr bwMode="auto">
          <a:xfrm>
            <a:off x="6480404" y="4089648"/>
            <a:ext cx="2652346" cy="2134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Z:\MEDIA\RABBIT\WORK\FAA\AL2024\Tests\0.5 in_2024AL_Dynamic_Tension_5000s-1_7000s-1_2-22-2017\Al2024-SR6-N4\InspectionElements-End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9"/>
          <a:stretch/>
        </p:blipFill>
        <p:spPr bwMode="auto">
          <a:xfrm>
            <a:off x="1828799" y="3962121"/>
            <a:ext cx="2743200" cy="209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Z:\MEDIA\RABBIT\WORK\FAA\AL2024\Tests\0.5 in_2024AL_Dynamic_Tension_500s-1_2000s-1_2-17-2017\Al2024-SR5-N1\InspectionElements-End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6"/>
          <a:stretch/>
        </p:blipFill>
        <p:spPr bwMode="auto">
          <a:xfrm>
            <a:off x="6400799" y="1649257"/>
            <a:ext cx="2536479" cy="1686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Z:\MEDIA\RABBIT\WORK\FAA\AL2024\Tests\0.5 in_2024AL_Dynamic_Tension_500s-1_2000s-1_2-17-2017\Al2024-SR4-N12\InspectionElements-End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6"/>
          <a:stretch/>
        </p:blipFill>
        <p:spPr bwMode="auto">
          <a:xfrm>
            <a:off x="1828799" y="1470671"/>
            <a:ext cx="2575250" cy="1862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321"/>
            <a:ext cx="1828800" cy="116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1847304"/>
            <a:ext cx="1828800" cy="1201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432395"/>
            <a:ext cx="1828800" cy="1204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604" y="4507526"/>
            <a:ext cx="1828800" cy="1224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9756682"/>
      </p:ext>
    </p:extLst>
  </p:cSld>
  <p:clrMapOvr>
    <a:masterClrMapping/>
  </p:clrMapOvr>
</p:sld>
</file>

<file path=ppt/theme/theme1.xml><?xml version="1.0" encoding="utf-8"?>
<a:theme xmlns:a="http://schemas.openxmlformats.org/drawingml/2006/main" name="CCSA">
  <a:themeElements>
    <a:clrScheme name="ncac_v3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ncac_v3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rgbClr val="CC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rgbClr val="CC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cac_v3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ac_v3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ac_v3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ac_v3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ac_v3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ac_v3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ac_v3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Echo</Template>
  <TotalTime>237742</TotalTime>
  <Words>1283</Words>
  <Application>Microsoft Office PowerPoint</Application>
  <PresentationFormat>On-screen Show (4:3)</PresentationFormat>
  <Paragraphs>498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MS PGothic</vt:lpstr>
      <vt:lpstr>Arial</vt:lpstr>
      <vt:lpstr>Calibri</vt:lpstr>
      <vt:lpstr>Georgia</vt:lpstr>
      <vt:lpstr>Times New Roman</vt:lpstr>
      <vt:lpstr>Wingdings</vt:lpstr>
      <vt:lpstr>CCSA</vt:lpstr>
      <vt:lpstr> FAA/GMU Project   Development of AL MAT224 Dataset (V2.0)</vt:lpstr>
      <vt:lpstr>Introduction – Revision Need</vt:lpstr>
      <vt:lpstr>AL MAT224 Dataset</vt:lpstr>
      <vt:lpstr>Temperature Series</vt:lpstr>
      <vt:lpstr>LCKT</vt:lpstr>
      <vt:lpstr>LCK1 (Quasi-static)</vt:lpstr>
      <vt:lpstr>LCK1</vt:lpstr>
      <vt:lpstr>LCK1 (cont.)</vt:lpstr>
      <vt:lpstr>LCK1: Strain</vt:lpstr>
      <vt:lpstr>LCK1: Temperature (K)</vt:lpstr>
      <vt:lpstr>LCK1: Compression Rate Series</vt:lpstr>
      <vt:lpstr>Failure Test Series</vt:lpstr>
      <vt:lpstr>LCF</vt:lpstr>
      <vt:lpstr>Plane Stress Series</vt:lpstr>
      <vt:lpstr>Axi-Symmetric Series</vt:lpstr>
      <vt:lpstr>Axi-Symmetric Series (cont.)</vt:lpstr>
      <vt:lpstr>Plane Strain Series</vt:lpstr>
      <vt:lpstr>Pure Shear</vt:lpstr>
      <vt:lpstr>Tension-Shear Series</vt:lpstr>
      <vt:lpstr>Compression-Shear Series</vt:lpstr>
      <vt:lpstr>New OSU Punch Tests</vt:lpstr>
      <vt:lpstr>New Punch Tests: FE Model</vt:lpstr>
      <vt:lpstr>New Punch Tests: *CONSTRAINED_TIED_NODES_FAILURE</vt:lpstr>
      <vt:lpstr>New Punch Tests (cont.)</vt:lpstr>
      <vt:lpstr>LCG</vt:lpstr>
      <vt:lpstr>LCH</vt:lpstr>
      <vt:lpstr>LCI</vt:lpstr>
      <vt:lpstr>LCI: Case 01 &amp; Case 10</vt:lpstr>
      <vt:lpstr>Case 11 &amp; Case 15</vt:lpstr>
      <vt:lpstr>LCI: Case 21 – Compression Torsion</vt:lpstr>
      <vt:lpstr>LCI: Case 22 – Compression Torsion</vt:lpstr>
      <vt:lpstr>Ball Impact Test - U.C. Berkeley</vt:lpstr>
      <vt:lpstr>Cylinder Impact Test – NASA GRC</vt:lpstr>
      <vt:lpstr>Impact Test Simulations</vt:lpstr>
      <vt:lpstr>Sphere Impact (cont.)</vt:lpstr>
      <vt:lpstr>Summary</vt:lpstr>
      <vt:lpstr>PowerPoint Presentation</vt:lpstr>
    </vt:vector>
  </TitlesOfParts>
  <Company>NCAC/GWU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Tom Vasko</cp:lastModifiedBy>
  <cp:revision>1703</cp:revision>
  <cp:lastPrinted>2015-07-21T14:23:31Z</cp:lastPrinted>
  <dcterms:created xsi:type="dcterms:W3CDTF">2004-05-08T21:00:20Z</dcterms:created>
  <dcterms:modified xsi:type="dcterms:W3CDTF">2018-09-14T19:18:29Z</dcterms:modified>
</cp:coreProperties>
</file>