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1"/>
  </p:notesMasterIdLst>
  <p:sldIdLst>
    <p:sldId id="604" r:id="rId2"/>
    <p:sldId id="284" r:id="rId3"/>
    <p:sldId id="605" r:id="rId4"/>
    <p:sldId id="627" r:id="rId5"/>
    <p:sldId id="484" r:id="rId6"/>
    <p:sldId id="517" r:id="rId7"/>
    <p:sldId id="624" r:id="rId8"/>
    <p:sldId id="625" r:id="rId9"/>
    <p:sldId id="63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DC5C7AB-74D5-41AD-8963-8AEB86D688E6}">
          <p14:sldIdLst>
            <p14:sldId id="604"/>
            <p14:sldId id="284"/>
            <p14:sldId id="605"/>
            <p14:sldId id="627"/>
            <p14:sldId id="484"/>
            <p14:sldId id="517"/>
            <p14:sldId id="624"/>
            <p14:sldId id="625"/>
            <p14:sldId id="6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02F4"/>
    <a:srgbClr val="CCD3CE"/>
    <a:srgbClr val="4C7A4B"/>
    <a:srgbClr val="00D3F0"/>
    <a:srgbClr val="1802BE"/>
    <a:srgbClr val="E7EAE8"/>
    <a:srgbClr val="496B56"/>
    <a:srgbClr val="1E6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6" d="100"/>
          <a:sy n="106" d="100"/>
        </p:scale>
        <p:origin x="126" y="12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A550D-A9D3-4BCB-AC06-48E8515C58A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2DFCA-113F-43AF-A29A-07F91C127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13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E2DFCA-113F-43AF-A29A-07F91C127A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8314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E2DFCA-113F-43AF-A29A-07F91C127A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85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E2DFCA-113F-43AF-A29A-07F91C127A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51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E2DFCA-113F-43AF-A29A-07F91C127A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292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8"/>
          <a:stretch/>
        </p:blipFill>
        <p:spPr>
          <a:xfrm>
            <a:off x="0" y="386883"/>
            <a:ext cx="2594475" cy="500358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 userDrawn="1"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1"/>
          <a:stretch/>
        </p:blipFill>
        <p:spPr>
          <a:xfrm>
            <a:off x="0" y="461221"/>
            <a:ext cx="2517754" cy="485490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 userDrawn="1"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43"/>
          <a:stretch/>
        </p:blipFill>
        <p:spPr>
          <a:xfrm>
            <a:off x="0" y="535911"/>
            <a:ext cx="2440670" cy="47055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71800" y="582557"/>
            <a:ext cx="5731770" cy="2160297"/>
          </a:xfrm>
          <a:prstGeom prst="rect">
            <a:avLst/>
          </a:prstGeom>
        </p:spPr>
        <p:txBody>
          <a:bodyPr anchor="ctr"/>
          <a:lstStyle>
            <a:lvl1pPr algn="l">
              <a:defRPr sz="5400" b="1"/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2983465" y="2888674"/>
            <a:ext cx="5807972" cy="94343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aseline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Author name</a:t>
            </a:r>
          </a:p>
          <a:p>
            <a:r>
              <a:rPr lang="en-US" dirty="0"/>
              <a:t>Center for Collision Safety and Analysis</a:t>
            </a: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361" y="4076247"/>
            <a:ext cx="1988128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736" y="4081962"/>
            <a:ext cx="1406514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7086600" y="4076247"/>
            <a:ext cx="1704837" cy="914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lvl="0"/>
            <a:r>
              <a:rPr lang="en-US" dirty="0"/>
              <a:t>Client/Affiliate Logo (click on “image” icon)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>
          <a:xfrm>
            <a:off x="6605657" y="6340482"/>
            <a:ext cx="1543050" cy="365125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05656" y="6340482"/>
            <a:ext cx="1909694" cy="365125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74E84744-B2E7-4EE6-9888-B3C6730EE1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A0FA6425-E6DE-4F0A-AA12-BCD885CBD455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5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9C24396E-64F0-418A-BD90-DD2345447504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4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1FD5EEF2-25FF-4F10-BDDC-F4A298938A37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98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E658CA73-D487-4BCA-830F-1C5215DF9A5C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4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2" y="5928363"/>
            <a:ext cx="9153939" cy="90106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" y="6019800"/>
            <a:ext cx="9153939" cy="81915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 userDrawn="1"/>
        </p:nvSpPr>
        <p:spPr>
          <a:xfrm>
            <a:off x="2486" y="6111243"/>
            <a:ext cx="9153939" cy="73723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" y="6202680"/>
            <a:ext cx="9153939" cy="65532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52401"/>
            <a:ext cx="8839200" cy="1066799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18260"/>
            <a:ext cx="8839200" cy="4471039"/>
          </a:xfrm>
          <a:prstGeom prst="rect">
            <a:avLst/>
          </a:prstGeom>
        </p:spPr>
        <p:txBody>
          <a:bodyPr/>
          <a:lstStyle>
            <a:lvl1pPr marL="228594" indent="-228594">
              <a:buSzPct val="75000"/>
              <a:buFontTx/>
              <a:buBlip>
                <a:blip r:embed="rId2"/>
              </a:buBlip>
              <a:defRPr/>
            </a:lvl1pPr>
            <a:lvl2pPr marL="685783" indent="-228594">
              <a:buSzPct val="75000"/>
              <a:buFontTx/>
              <a:buBlip>
                <a:blip r:embed="rId2"/>
              </a:buBlip>
              <a:defRPr/>
            </a:lvl2pPr>
            <a:lvl3pPr marL="1142971" indent="-228594">
              <a:buSzPct val="75000"/>
              <a:buFontTx/>
              <a:buBlip>
                <a:blip r:embed="rId2"/>
              </a:buBlip>
              <a:defRPr/>
            </a:lvl3pPr>
            <a:lvl4pPr marL="1600160" indent="-228594">
              <a:buSzPct val="75000"/>
              <a:buFontTx/>
              <a:buBlip>
                <a:blip r:embed="rId2"/>
              </a:buBlip>
              <a:defRPr/>
            </a:lvl4pPr>
            <a:lvl5pPr marL="2057349" indent="-228594">
              <a:buSzPct val="75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4778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850" y="6347781"/>
            <a:ext cx="1714500" cy="365125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74E84744-B2E7-4EE6-9888-B3C6730EE1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720" y="6248400"/>
            <a:ext cx="1097280" cy="5486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6248400"/>
            <a:ext cx="76252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5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(normal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" y="5928363"/>
            <a:ext cx="9153939" cy="90106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" y="6019800"/>
            <a:ext cx="9153939" cy="81915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 userDrawn="1"/>
        </p:nvSpPr>
        <p:spPr>
          <a:xfrm>
            <a:off x="2486" y="6111243"/>
            <a:ext cx="9153939" cy="73723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" y="6202680"/>
            <a:ext cx="9153939" cy="65532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4778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850" y="6347781"/>
            <a:ext cx="1714500" cy="365125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74E84744-B2E7-4EE6-9888-B3C6730EE1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52401"/>
            <a:ext cx="8839200" cy="1066799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US" dirty="0"/>
              <a:t>Slide Header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152400" y="1318260"/>
            <a:ext cx="8839200" cy="4471039"/>
          </a:xfrm>
          <a:prstGeom prst="rect">
            <a:avLst/>
          </a:prstGeom>
        </p:spPr>
        <p:txBody>
          <a:bodyPr/>
          <a:lstStyle>
            <a:lvl1pPr marL="228594" indent="-228594">
              <a:buSzPct val="75000"/>
              <a:buFont typeface="Arial" panose="020B0604020202020204" pitchFamily="34" charset="0"/>
              <a:buChar char="•"/>
              <a:defRPr/>
            </a:lvl1pPr>
            <a:lvl2pPr marL="685783" indent="-228594">
              <a:buSzPct val="75000"/>
              <a:buFont typeface="Arial" panose="020B0604020202020204" pitchFamily="34" charset="0"/>
              <a:buChar char="•"/>
              <a:defRPr/>
            </a:lvl2pPr>
            <a:lvl3pPr marL="1142971" indent="-228594">
              <a:buSzPct val="75000"/>
              <a:buFont typeface="Arial" panose="020B0604020202020204" pitchFamily="34" charset="0"/>
              <a:buChar char="•"/>
              <a:defRPr/>
            </a:lvl3pPr>
            <a:lvl4pPr marL="1600160" indent="-228594">
              <a:buSzPct val="75000"/>
              <a:buFont typeface="Arial" panose="020B0604020202020204" pitchFamily="34" charset="0"/>
              <a:buChar char="•"/>
              <a:defRPr/>
            </a:lvl4pPr>
            <a:lvl5pPr marL="2057349" indent="-228594">
              <a:buSzPct val="75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720" y="6248400"/>
            <a:ext cx="1097280" cy="5486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6248400"/>
            <a:ext cx="76252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2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Gol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2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3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023444"/>
            <a:ext cx="2481349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023444"/>
            <a:ext cx="1758227" cy="1143055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itle 1"/>
          <p:cNvSpPr>
            <a:spLocks noGrp="1"/>
          </p:cNvSpPr>
          <p:nvPr>
            <p:ph type="ctrTitle" hasCustomPrompt="1"/>
          </p:nvPr>
        </p:nvSpPr>
        <p:spPr>
          <a:xfrm>
            <a:off x="800100" y="355255"/>
            <a:ext cx="7543800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3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0100" y="2897510"/>
            <a:ext cx="7543800" cy="874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Author name</a:t>
            </a:r>
          </a:p>
          <a:p>
            <a:r>
              <a:rPr lang="en-US" dirty="0"/>
              <a:t>Center for Collision Safety and Analysis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25242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40482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74E84744-B2E7-4EE6-9888-B3C6730EE1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17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lternate Gree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 userDrawn="1"/>
        </p:nvPicPr>
        <p:blipFill rotWithShape="1">
          <a:blip r:embed="rId2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3"/>
          <a:srcRect b="53925"/>
          <a:stretch/>
        </p:blipFill>
        <p:spPr>
          <a:xfrm>
            <a:off x="0" y="5461946"/>
            <a:ext cx="9144000" cy="13940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00100" y="355255"/>
            <a:ext cx="7543800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0100" y="2897510"/>
            <a:ext cx="7543800" cy="874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Author name</a:t>
            </a:r>
          </a:p>
          <a:p>
            <a:r>
              <a:rPr lang="en-US" dirty="0"/>
              <a:t>Center for Collision Safety and Analysis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25242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40482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74E84744-B2E7-4EE6-9888-B3C6730EE1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023444"/>
            <a:ext cx="2481349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023444"/>
            <a:ext cx="1758227" cy="1143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1462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E57B9F15-859E-473A-A2D3-1A3021A3E089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254ECFDC-0E2A-49D6-96A8-B875A2632AF8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5435A0B0-C855-4784-9D91-B36607D69816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0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46786A87-E1ED-4C59-BD97-A3CAFE2399B1}" type="datetime4">
              <a:rPr lang="en-US" smtClean="0"/>
              <a:t>September 22,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Center for Collision Safety and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/>
          <a:lstStyle/>
          <a:p>
            <a:fld id="{74E84744-B2E7-4EE6-9888-B3C6730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3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hdr="0" ft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2DC37CE-1FF1-4F82-942D-778AFCABB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5600" y="685800"/>
            <a:ext cx="5943600" cy="2236843"/>
          </a:xfrm>
        </p:spPr>
        <p:txBody>
          <a:bodyPr/>
          <a:lstStyle/>
          <a:p>
            <a:pPr algn="ctr"/>
            <a:r>
              <a:rPr lang="en-US" sz="4000" dirty="0"/>
              <a:t>Material Modeling </a:t>
            </a:r>
            <a:r>
              <a:rPr lang="en-US" sz="4000"/>
              <a:t>2D Examples</a:t>
            </a:r>
            <a:br>
              <a:rPr lang="en-US" sz="4000" dirty="0"/>
            </a:br>
            <a:r>
              <a:rPr lang="en-US" sz="4000" dirty="0"/>
              <a:t>Inconel-718 V3 (ASB)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6C946-809A-443D-ABF3-668FE553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C292B-759A-4786-9686-A8F81BB7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84744-B2E7-4EE6-9888-B3C6730EE1A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E40D47-274A-4E7C-8FA0-110846D53F22}"/>
              </a:ext>
            </a:extLst>
          </p:cNvPr>
          <p:cNvSpPr txBox="1"/>
          <p:nvPr/>
        </p:nvSpPr>
        <p:spPr>
          <a:xfrm>
            <a:off x="3048000" y="32766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Stefano Dolci, Kelly Carney, Paul DuBois, Steve Kan</a:t>
            </a:r>
          </a:p>
        </p:txBody>
      </p:sp>
    </p:spTree>
    <p:extLst>
      <p:ext uri="{BB962C8B-B14F-4D97-AF65-F5344CB8AC3E}">
        <p14:creationId xmlns:p14="http://schemas.microsoft.com/office/powerpoint/2010/main" val="257630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3149B-D7DD-4C2D-A9A3-C1AB8F0A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235ED-C1E2-4A12-BA6D-81C0F4501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471039"/>
          </a:xfrm>
        </p:spPr>
        <p:txBody>
          <a:bodyPr numCol="2"/>
          <a:lstStyle/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/>
            </a:pPr>
            <a:r>
              <a:rPr lang="en-US" sz="2000" dirty="0"/>
              <a:t>Intro</a:t>
            </a:r>
          </a:p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/>
            </a:pPr>
            <a:r>
              <a:rPr lang="en-US" sz="2000" dirty="0"/>
              <a:t>Boundary Conditions</a:t>
            </a:r>
          </a:p>
          <a:p>
            <a:pPr>
              <a:defRPr/>
            </a:pPr>
            <a:r>
              <a:rPr lang="en-US" sz="2000" dirty="0"/>
              <a:t>Input Decks</a:t>
            </a:r>
          </a:p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/>
            </a:pPr>
            <a:r>
              <a:rPr lang="en-US" sz="2000" dirty="0"/>
              <a:t>0.0005 mm NO ASB feature activated</a:t>
            </a:r>
          </a:p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/>
            </a:pPr>
            <a:r>
              <a:rPr lang="en-US" sz="2000" dirty="0"/>
              <a:t>0.2 mm NO ASB feature activated</a:t>
            </a:r>
          </a:p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/>
            </a:pPr>
            <a:r>
              <a:rPr lang="en-US" sz="2000" dirty="0"/>
              <a:t>0.2 mm ASB feature activated</a:t>
            </a: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Remarks</a:t>
            </a: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None/>
              <a:tabLst/>
              <a:defRPr/>
            </a:pPr>
            <a:endParaRPr lang="en-US" sz="2000" dirty="0"/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None/>
              <a:tabLst/>
              <a:defRPr/>
            </a:pPr>
            <a:endParaRPr lang="en-US" sz="2000" dirty="0"/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A7E59-5D31-44C2-8646-2C13809E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84744-B2E7-4EE6-9888-B3C6730EE1A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FC55938-9174-439D-96F3-7B668BE0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47781"/>
            <a:ext cx="2057400" cy="365125"/>
          </a:xfrm>
        </p:spPr>
        <p:txBody>
          <a:bodyPr/>
          <a:lstStyle/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06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D76A-8253-4A73-BFB6-2195C7EE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5726A-C603-4369-8B42-5B0064846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19200"/>
            <a:ext cx="8481848" cy="4648200"/>
          </a:xfrm>
        </p:spPr>
        <p:txBody>
          <a:bodyPr>
            <a:normAutofit/>
          </a:bodyPr>
          <a:lstStyle/>
          <a:p>
            <a:r>
              <a:rPr lang="en-US" dirty="0"/>
              <a:t>WARNING: THE ASB FEATURE WORKS ONLY WITH DEV-86797 or later development versions</a:t>
            </a:r>
          </a:p>
          <a:p>
            <a:r>
              <a:rPr lang="en-US" dirty="0"/>
              <a:t>3 Cases presented:</a:t>
            </a:r>
          </a:p>
          <a:p>
            <a:pPr lvl="1"/>
            <a:r>
              <a:rPr lang="en-US" dirty="0"/>
              <a:t>0.5µm elements mesh without ASB feature activated</a:t>
            </a:r>
          </a:p>
          <a:p>
            <a:pPr lvl="2"/>
            <a:r>
              <a:rPr lang="en-US" dirty="0"/>
              <a:t>Baseline adiabatic shear band analysis demonstrated</a:t>
            </a:r>
          </a:p>
          <a:p>
            <a:pPr lvl="2"/>
            <a:r>
              <a:rPr lang="en-US" dirty="0"/>
              <a:t>ASB feature not required because of small element size</a:t>
            </a:r>
          </a:p>
          <a:p>
            <a:pPr lvl="1"/>
            <a:r>
              <a:rPr lang="en-US" dirty="0"/>
              <a:t>200µm elements mesh without ASB software activated</a:t>
            </a:r>
          </a:p>
          <a:p>
            <a:pPr lvl="1"/>
            <a:r>
              <a:rPr lang="en-US" dirty="0"/>
              <a:t>200µm elements mesh with ASB feature activated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B87F1-BCBD-406F-A3EF-131596E2E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3EA017-9112-4E8C-A02E-23DDCCA8D792}" type="datetime4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September 22, 2022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41A680-0E0F-49F3-8E4D-098432BA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4744-B2E7-4EE6-9888-B3C6730EE1A4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174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B708A-B6D1-4CA3-A25B-5EF74B53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Conditions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DA4DA-FF92-4275-96BE-CDE4F86C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88BAB-66D2-4E7C-B519-8D5DA9FC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84744-B2E7-4EE6-9888-B3C6730EE1A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BBF847-58C2-4891-BE34-E412C5F249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6" r="29166"/>
          <a:stretch>
            <a:fillRect/>
          </a:stretch>
        </p:blipFill>
        <p:spPr bwMode="auto">
          <a:xfrm>
            <a:off x="2228850" y="984002"/>
            <a:ext cx="4572000" cy="488999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31234B6-66BB-4639-999A-29C6A1978734}"/>
              </a:ext>
            </a:extLst>
          </p:cNvPr>
          <p:cNvCxnSpPr/>
          <p:nvPr/>
        </p:nvCxnSpPr>
        <p:spPr>
          <a:xfrm flipH="1">
            <a:off x="6800850" y="1981200"/>
            <a:ext cx="74295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FFD29B9-F72B-44A3-9191-19C7BBD1360D}"/>
              </a:ext>
            </a:extLst>
          </p:cNvPr>
          <p:cNvSpPr txBox="1"/>
          <p:nvPr/>
        </p:nvSpPr>
        <p:spPr>
          <a:xfrm>
            <a:off x="6915150" y="1559643"/>
            <a:ext cx="184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FIXED BOUNDARY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B4206C3-1787-46B3-9816-16EE37E76B2B}"/>
              </a:ext>
            </a:extLst>
          </p:cNvPr>
          <p:cNvCxnSpPr>
            <a:cxnSpLocks/>
          </p:cNvCxnSpPr>
          <p:nvPr/>
        </p:nvCxnSpPr>
        <p:spPr>
          <a:xfrm flipV="1">
            <a:off x="1282243" y="2667000"/>
            <a:ext cx="819150" cy="440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5402D87-6BCB-46C7-A7BF-B2779C84E138}"/>
              </a:ext>
            </a:extLst>
          </p:cNvPr>
          <p:cNvSpPr txBox="1"/>
          <p:nvPr/>
        </p:nvSpPr>
        <p:spPr>
          <a:xfrm>
            <a:off x="56739" y="3212068"/>
            <a:ext cx="4624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IMPOSED VELOCITY</a:t>
            </a:r>
          </a:p>
          <a:p>
            <a:r>
              <a:rPr lang="en-US" dirty="0"/>
              <a:t>BOUNDARY</a:t>
            </a:r>
          </a:p>
        </p:txBody>
      </p:sp>
    </p:spTree>
    <p:extLst>
      <p:ext uri="{BB962C8B-B14F-4D97-AF65-F5344CB8AC3E}">
        <p14:creationId xmlns:p14="http://schemas.microsoft.com/office/powerpoint/2010/main" val="267658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4418"/>
            <a:ext cx="8839200" cy="895321"/>
          </a:xfrm>
        </p:spPr>
        <p:txBody>
          <a:bodyPr/>
          <a:lstStyle/>
          <a:p>
            <a:r>
              <a:rPr lang="en-US" dirty="0"/>
              <a:t>Input Deck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4744-B2E7-4EE6-9888-B3C6730EE1A4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F8DE75-CC11-4BBA-BA9C-13E53B7B0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" y="1351035"/>
            <a:ext cx="8648700" cy="19298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8DB4D9-3164-4D61-A8A9-9EAA990DA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" y="3885860"/>
            <a:ext cx="8648700" cy="19770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EFAA5D4-CD25-4217-9B13-E39BA398DBD0}"/>
              </a:ext>
            </a:extLst>
          </p:cNvPr>
          <p:cNvSpPr txBox="1"/>
          <p:nvPr/>
        </p:nvSpPr>
        <p:spPr>
          <a:xfrm>
            <a:off x="193743" y="972611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AE511B-D74E-41F2-9AC4-6C97F98A6BAF}"/>
              </a:ext>
            </a:extLst>
          </p:cNvPr>
          <p:cNvSpPr txBox="1"/>
          <p:nvPr/>
        </p:nvSpPr>
        <p:spPr>
          <a:xfrm>
            <a:off x="193743" y="3468546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ASB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2F4505E-78EF-4C91-BD8C-0573CBC0607D}"/>
              </a:ext>
            </a:extLst>
          </p:cNvPr>
          <p:cNvSpPr/>
          <p:nvPr/>
        </p:nvSpPr>
        <p:spPr>
          <a:xfrm>
            <a:off x="7162800" y="1981200"/>
            <a:ext cx="609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F813A87-FBBF-4A63-A565-3F74DE676FB8}"/>
              </a:ext>
            </a:extLst>
          </p:cNvPr>
          <p:cNvSpPr/>
          <p:nvPr/>
        </p:nvSpPr>
        <p:spPr>
          <a:xfrm>
            <a:off x="7185498" y="2410182"/>
            <a:ext cx="609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B3E79D-E4BD-49D7-BAA6-080507F8504B}"/>
              </a:ext>
            </a:extLst>
          </p:cNvPr>
          <p:cNvSpPr/>
          <p:nvPr/>
        </p:nvSpPr>
        <p:spPr>
          <a:xfrm>
            <a:off x="7216302" y="4524018"/>
            <a:ext cx="609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4345971-1DD2-464B-9375-74AB391A245B}"/>
              </a:ext>
            </a:extLst>
          </p:cNvPr>
          <p:cNvSpPr/>
          <p:nvPr/>
        </p:nvSpPr>
        <p:spPr>
          <a:xfrm>
            <a:off x="7239000" y="4953000"/>
            <a:ext cx="609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51"/>
    </mc:Choice>
    <mc:Fallback xmlns="">
      <p:transition spd="slow" advTm="7135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en-US" sz="4400" dirty="0"/>
              <a:t>0.0005 mm NO ASB feature – ASB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4744-B2E7-4EE6-9888-B3C6730EE1A4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3E6A7D-B5B9-441B-AF40-69758ACCFF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0111"/>
            <a:ext cx="9144000" cy="437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0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9"/>
    </mc:Choice>
    <mc:Fallback xmlns="">
      <p:transition spd="slow" advTm="45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en-US" sz="4400" dirty="0"/>
              <a:t>0.2 mm NO ASB feature – No ASB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4744-B2E7-4EE6-9888-B3C6730EE1A4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18DF5A-4CD7-4407-B93E-1A3A826AB2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0111"/>
            <a:ext cx="9144000" cy="437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5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9"/>
    </mc:Choice>
    <mc:Fallback xmlns="">
      <p:transition spd="slow" advTm="45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en-US" sz="4400" dirty="0"/>
              <a:t>0.2 mm ASB feature - ASB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4744-B2E7-4EE6-9888-B3C6730EE1A4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4D1A24-B899-445E-8102-FC8CDCB0ED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0111"/>
            <a:ext cx="9144000" cy="437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30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9"/>
    </mc:Choice>
    <mc:Fallback xmlns="">
      <p:transition spd="slow" advTm="45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DB98C-39D4-4165-BC75-EE624D5CF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9A493C-720B-4704-B978-908E6A9D49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 the 0.5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µ</m:t>
                    </m:r>
                  </m:oMath>
                </a14:m>
                <a:r>
                  <a:rPr lang="en-US" dirty="0"/>
                  <a:t>m case, the mesh is small enough to capture the shear localization and develop an ASB without the ASB feature</a:t>
                </a:r>
              </a:p>
              <a:p>
                <a:r>
                  <a:rPr lang="en-US" dirty="0"/>
                  <a:t>In the 200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µ</m:t>
                    </m:r>
                  </m:oMath>
                </a14:m>
                <a:r>
                  <a:rPr lang="en-US" dirty="0"/>
                  <a:t>m case, without the ASB feature activated the mesh cannot replicate the ASB</a:t>
                </a:r>
              </a:p>
              <a:p>
                <a:endParaRPr lang="en-US" dirty="0"/>
              </a:p>
              <a:p>
                <a:r>
                  <a:rPr lang="en-US" dirty="0"/>
                  <a:t>This is just an example for description purpose, for more information and real ballistic impact simulation check:</a:t>
                </a:r>
              </a:p>
              <a:p>
                <a:pPr marL="0" indent="0">
                  <a:buNone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Calibri" panose="020F0502020204030204" pitchFamily="34" charset="0"/>
                    <a:cs typeface="Times New Roman" panose="02020603050405020304" pitchFamily="18" charset="0"/>
                  </a:rPr>
                  <a:t>https://www.proquest.com/docview/2573003826/fulltextPDF/A2557B05375F44B4PQ/1?accountid=14541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9A493C-720B-4704-B978-908E6A9D4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79" t="-2180" r="-414" b="-3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3232F-3332-4AD6-A222-C5640725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A017-9112-4E8C-A02E-23DDCCA8D792}" type="datetime4">
              <a:rPr lang="en-US" smtClean="0"/>
              <a:pPr/>
              <a:t>September 22, 2022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205803-A17C-4583-9A84-1EED3C08D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84744-B2E7-4EE6-9888-B3C6730EE1A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195133"/>
      </p:ext>
    </p:extLst>
  </p:cSld>
  <p:clrMapOvr>
    <a:masterClrMapping/>
  </p:clrMapOvr>
</p:sld>
</file>

<file path=ppt/theme/theme1.xml><?xml version="1.0" encoding="utf-8"?>
<a:theme xmlns:a="http://schemas.openxmlformats.org/drawingml/2006/main" name="CCSA Template (standard)">
  <a:themeElements>
    <a:clrScheme name="Custom 2">
      <a:dk1>
        <a:srgbClr val="000000"/>
      </a:dk1>
      <a:lt1>
        <a:sysClr val="window" lastClr="FFFFFF"/>
      </a:lt1>
      <a:dk2>
        <a:srgbClr val="1E6238"/>
      </a:dk2>
      <a:lt2>
        <a:srgbClr val="E7E6E6"/>
      </a:lt2>
      <a:accent1>
        <a:srgbClr val="1E6238"/>
      </a:accent1>
      <a:accent2>
        <a:srgbClr val="E2A82B"/>
      </a:accent2>
      <a:accent3>
        <a:srgbClr val="D8D8D8"/>
      </a:accent3>
      <a:accent4>
        <a:srgbClr val="FFFFFF"/>
      </a:accent4>
      <a:accent5>
        <a:srgbClr val="1E6238"/>
      </a:accent5>
      <a:accent6>
        <a:srgbClr val="E2A82B"/>
      </a:accent6>
      <a:hlink>
        <a:srgbClr val="1E6238"/>
      </a:hlink>
      <a:folHlink>
        <a:srgbClr val="E2A82B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C915EEE-6224-44E2-BDA7-6B17324262A9}" vid="{DF92C18A-5148-459E-9545-66992763FA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68825</TotalTime>
  <Words>230</Words>
  <Application>Microsoft Office PowerPoint</Application>
  <PresentationFormat>On-screen Show (4:3)</PresentationFormat>
  <Paragraphs>62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CCSA Template (standard)</vt:lpstr>
      <vt:lpstr>Material Modeling 2D Examples Inconel-718 V3 (ASB)</vt:lpstr>
      <vt:lpstr>SUMMARY</vt:lpstr>
      <vt:lpstr>Introduction</vt:lpstr>
      <vt:lpstr>Boundary Conditions</vt:lpstr>
      <vt:lpstr>Input Deck</vt:lpstr>
      <vt:lpstr>0.0005 mm NO ASB feature – ASB </vt:lpstr>
      <vt:lpstr>0.2 mm NO ASB feature – No ASB</vt:lpstr>
      <vt:lpstr>0.2 mm ASB feature - ASB</vt:lpstr>
      <vt:lpstr>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Material Model Development &amp; Its Application Using FEM in Engine Failure Analysis (FAA cooperative agreement 13-G-020)   Telecom meeting– Inco718</dc:title>
  <dc:creator>Stefano Dolci</dc:creator>
  <cp:lastModifiedBy>Stefano Dolci</cp:lastModifiedBy>
  <cp:revision>585</cp:revision>
  <dcterms:created xsi:type="dcterms:W3CDTF">2020-08-20T21:13:30Z</dcterms:created>
  <dcterms:modified xsi:type="dcterms:W3CDTF">2022-09-22T15:50:08Z</dcterms:modified>
</cp:coreProperties>
</file>