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</p:sldMasterIdLst>
  <p:notesMasterIdLst>
    <p:notesMasterId r:id="rId14"/>
  </p:notesMasterIdLst>
  <p:sldIdLst>
    <p:sldId id="604" r:id="rId5"/>
    <p:sldId id="704" r:id="rId6"/>
    <p:sldId id="624" r:id="rId7"/>
    <p:sldId id="628" r:id="rId8"/>
    <p:sldId id="706" r:id="rId9"/>
    <p:sldId id="639" r:id="rId10"/>
    <p:sldId id="640" r:id="rId11"/>
    <p:sldId id="641" r:id="rId12"/>
    <p:sldId id="28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C5C7AB-74D5-41AD-8963-8AEB86D688E6}">
          <p14:sldIdLst>
            <p14:sldId id="604"/>
            <p14:sldId id="704"/>
            <p14:sldId id="624"/>
            <p14:sldId id="628"/>
            <p14:sldId id="706"/>
            <p14:sldId id="639"/>
            <p14:sldId id="640"/>
            <p14:sldId id="641"/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2F4"/>
    <a:srgbClr val="00D3F0"/>
    <a:srgbClr val="1802BE"/>
    <a:srgbClr val="CCD3CE"/>
    <a:srgbClr val="4C7A4B"/>
    <a:srgbClr val="E7EAE8"/>
    <a:srgbClr val="496B56"/>
    <a:srgbClr val="1E6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60"/>
  </p:normalViewPr>
  <p:slideViewPr>
    <p:cSldViewPr>
      <p:cViewPr varScale="1">
        <p:scale>
          <a:sx n="157" d="100"/>
          <a:sy n="157" d="100"/>
        </p:scale>
        <p:origin x="1812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fano Dolci" userId="4b44e224-215a-4ced-a5c5-0940a2f34c72" providerId="ADAL" clId="{333D98E3-1656-4176-842B-B71D44C3AA07}"/>
    <pc:docChg chg="modSld">
      <pc:chgData name="Stefano Dolci" userId="4b44e224-215a-4ced-a5c5-0940a2f34c72" providerId="ADAL" clId="{333D98E3-1656-4176-842B-B71D44C3AA07}" dt="2023-03-20T16:37:00.685" v="9" actId="164"/>
      <pc:docMkLst>
        <pc:docMk/>
      </pc:docMkLst>
      <pc:sldChg chg="addSp modSp">
        <pc:chgData name="Stefano Dolci" userId="4b44e224-215a-4ced-a5c5-0940a2f34c72" providerId="ADAL" clId="{333D98E3-1656-4176-842B-B71D44C3AA07}" dt="2023-03-20T16:37:00.685" v="9" actId="164"/>
        <pc:sldMkLst>
          <pc:docMk/>
          <pc:sldMk cId="2752023567" sldId="624"/>
        </pc:sldMkLst>
        <pc:grpChg chg="add mod">
          <ac:chgData name="Stefano Dolci" userId="4b44e224-215a-4ced-a5c5-0940a2f34c72" providerId="ADAL" clId="{333D98E3-1656-4176-842B-B71D44C3AA07}" dt="2023-03-20T16:37:00.685" v="9" actId="164"/>
          <ac:grpSpMkLst>
            <pc:docMk/>
            <pc:sldMk cId="2752023567" sldId="624"/>
            <ac:grpSpMk id="2" creationId="{BEDCAB68-E168-439B-9803-3FF62804A3F0}"/>
          </ac:grpSpMkLst>
        </pc:grpChg>
        <pc:picChg chg="mod">
          <ac:chgData name="Stefano Dolci" userId="4b44e224-215a-4ced-a5c5-0940a2f34c72" providerId="ADAL" clId="{333D98E3-1656-4176-842B-B71D44C3AA07}" dt="2023-03-20T16:37:00.685" v="9" actId="164"/>
          <ac:picMkLst>
            <pc:docMk/>
            <pc:sldMk cId="2752023567" sldId="624"/>
            <ac:picMk id="8" creationId="{E7BEA99A-C31D-412E-B7E5-F558D3446D75}"/>
          </ac:picMkLst>
        </pc:picChg>
        <pc:picChg chg="add mod modCrop">
          <ac:chgData name="Stefano Dolci" userId="4b44e224-215a-4ced-a5c5-0940a2f34c72" providerId="ADAL" clId="{333D98E3-1656-4176-842B-B71D44C3AA07}" dt="2023-03-20T16:37:00.685" v="9" actId="164"/>
          <ac:picMkLst>
            <pc:docMk/>
            <pc:sldMk cId="2752023567" sldId="624"/>
            <ac:picMk id="11" creationId="{A992704B-1AA0-4689-ACB9-D890EA99D1A8}"/>
          </ac:picMkLst>
        </pc:picChg>
        <pc:picChg chg="add mod modCrop">
          <ac:chgData name="Stefano Dolci" userId="4b44e224-215a-4ced-a5c5-0940a2f34c72" providerId="ADAL" clId="{333D98E3-1656-4176-842B-B71D44C3AA07}" dt="2023-03-20T16:37:00.685" v="9" actId="164"/>
          <ac:picMkLst>
            <pc:docMk/>
            <pc:sldMk cId="2752023567" sldId="624"/>
            <ac:picMk id="12" creationId="{8ECDCE3A-D2F7-4971-96FF-6CB9683E91E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A550D-A9D3-4BCB-AC06-48E8515C58A8}" type="datetimeFigureOut">
              <a:rPr lang="en-US" smtClean="0"/>
              <a:t>3/20/2023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2DFCA-113F-43AF-A29A-07F91C127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1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7E2DFCA-113F-43AF-A29A-07F91C127A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05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8"/>
          <a:stretch/>
        </p:blipFill>
        <p:spPr>
          <a:xfrm>
            <a:off x="0" y="386883"/>
            <a:ext cx="2594475" cy="500358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1"/>
          <a:stretch/>
        </p:blipFill>
        <p:spPr>
          <a:xfrm>
            <a:off x="0" y="461221"/>
            <a:ext cx="2517754" cy="485490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43"/>
          <a:stretch/>
        </p:blipFill>
        <p:spPr>
          <a:xfrm>
            <a:off x="0" y="535911"/>
            <a:ext cx="2440670" cy="470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71800" y="582557"/>
            <a:ext cx="5731770" cy="2160297"/>
          </a:xfrm>
          <a:prstGeom prst="rect">
            <a:avLst/>
          </a:prstGeom>
        </p:spPr>
        <p:txBody>
          <a:bodyPr anchor="ctr"/>
          <a:lstStyle>
            <a:lvl1pPr algn="l">
              <a:defRPr sz="54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2983465" y="2888674"/>
            <a:ext cx="5807972" cy="94343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aseline="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361" y="4076247"/>
            <a:ext cx="1988128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736" y="4081962"/>
            <a:ext cx="140651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86600" y="4076247"/>
            <a:ext cx="1704837" cy="914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en-US" dirty="0"/>
              <a:t>Client/Affiliate Logo (click on “image” icon)</a:t>
            </a: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6605657" y="6340482"/>
            <a:ext cx="154305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05656" y="6340482"/>
            <a:ext cx="1909694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1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0FA6425-E6DE-4F0A-AA12-BCD885CBD455}" type="datetime4">
              <a:rPr lang="en-US" smtClean="0"/>
              <a:t>March 20,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5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9C24396E-64F0-418A-BD90-DD2345447504}" type="datetime4">
              <a:rPr lang="en-US" smtClean="0"/>
              <a:t>March 20,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14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1FD5EEF2-25FF-4F10-BDDC-F4A298938A37}" type="datetime4">
              <a:rPr lang="en-US" smtClean="0"/>
              <a:t>March 20,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98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E658CA73-D487-4BCA-830F-1C5215DF9A5C}" type="datetime4">
              <a:rPr lang="en-US" smtClean="0"/>
              <a:t>March 20,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4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2" y="5928363"/>
            <a:ext cx="9153939" cy="90106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2" y="6019800"/>
            <a:ext cx="9153939" cy="8191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2486" y="6111243"/>
            <a:ext cx="9153939" cy="737235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2" y="6202680"/>
            <a:ext cx="9153939" cy="65532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52401"/>
            <a:ext cx="8839200" cy="1066799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/>
              <a:t>Slide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18260"/>
            <a:ext cx="8839200" cy="4471039"/>
          </a:xfrm>
          <a:prstGeom prst="rect">
            <a:avLst/>
          </a:prstGeom>
        </p:spPr>
        <p:txBody>
          <a:bodyPr/>
          <a:lstStyle>
            <a:lvl1pPr marL="228594" indent="-228594">
              <a:buSzPct val="75000"/>
              <a:buFontTx/>
              <a:buBlip>
                <a:blip r:embed="rId2"/>
              </a:buBlip>
              <a:defRPr/>
            </a:lvl1pPr>
            <a:lvl2pPr marL="685783" indent="-228594">
              <a:buSzPct val="75000"/>
              <a:buFontTx/>
              <a:buBlip>
                <a:blip r:embed="rId2"/>
              </a:buBlip>
              <a:defRPr/>
            </a:lvl2pPr>
            <a:lvl3pPr marL="1142971" indent="-228594">
              <a:buSzPct val="75000"/>
              <a:buFontTx/>
              <a:buBlip>
                <a:blip r:embed="rId2"/>
              </a:buBlip>
              <a:defRPr/>
            </a:lvl3pPr>
            <a:lvl4pPr marL="1600160" indent="-228594">
              <a:buSzPct val="75000"/>
              <a:buFontTx/>
              <a:buBlip>
                <a:blip r:embed="rId2"/>
              </a:buBlip>
              <a:defRPr/>
            </a:lvl4pPr>
            <a:lvl5pPr marL="2057349" indent="-228594">
              <a:buSzPct val="75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850" y="6347781"/>
            <a:ext cx="17145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6248400"/>
            <a:ext cx="1097280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248400"/>
            <a:ext cx="76252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5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normal 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" y="5928363"/>
            <a:ext cx="9153939" cy="90106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2" y="6019800"/>
            <a:ext cx="9153939" cy="8191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2486" y="6111243"/>
            <a:ext cx="9153939" cy="737235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2" y="6202680"/>
            <a:ext cx="9153939" cy="65532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850" y="6347781"/>
            <a:ext cx="17145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52401"/>
            <a:ext cx="8839200" cy="1066799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/>
              <a:t>Slide Header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52400" y="1318260"/>
            <a:ext cx="8839200" cy="4471039"/>
          </a:xfrm>
          <a:prstGeom prst="rect">
            <a:avLst/>
          </a:prstGeom>
        </p:spPr>
        <p:txBody>
          <a:bodyPr/>
          <a:lstStyle>
            <a:lvl1pPr marL="228594" indent="-228594">
              <a:buSzPct val="75000"/>
              <a:buFont typeface="Arial" panose="020B0604020202020204" pitchFamily="34" charset="0"/>
              <a:buChar char="•"/>
              <a:defRPr/>
            </a:lvl1pPr>
            <a:lvl2pPr marL="685783" indent="-228594">
              <a:buSzPct val="75000"/>
              <a:buFont typeface="Arial" panose="020B0604020202020204" pitchFamily="34" charset="0"/>
              <a:buChar char="•"/>
              <a:defRPr/>
            </a:lvl2pPr>
            <a:lvl3pPr marL="1142971" indent="-228594">
              <a:buSzPct val="75000"/>
              <a:buFont typeface="Arial" panose="020B0604020202020204" pitchFamily="34" charset="0"/>
              <a:buChar char="•"/>
              <a:defRPr/>
            </a:lvl3pPr>
            <a:lvl4pPr marL="1600160" indent="-228594">
              <a:buSzPct val="75000"/>
              <a:buFont typeface="Arial" panose="020B0604020202020204" pitchFamily="34" charset="0"/>
              <a:buChar char="•"/>
              <a:defRPr/>
            </a:lvl4pPr>
            <a:lvl5pPr marL="2057349" indent="-228594">
              <a:buSzPct val="75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6248400"/>
            <a:ext cx="1097280" cy="5486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248400"/>
            <a:ext cx="76252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621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Gol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23444"/>
            <a:ext cx="248134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23444"/>
            <a:ext cx="1758227" cy="114305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355255"/>
            <a:ext cx="7543800" cy="2387600"/>
          </a:xfrm>
          <a:prstGeom prst="rect">
            <a:avLst/>
          </a:prstGeom>
        </p:spPr>
        <p:txBody>
          <a:bodyPr anchor="ctr"/>
          <a:lstStyle>
            <a:lvl1pPr algn="ctr">
              <a:defRPr sz="60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2897510"/>
            <a:ext cx="7543800" cy="8748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25242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40482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517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lternate Gree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355255"/>
            <a:ext cx="7543800" cy="2387600"/>
          </a:xfrm>
          <a:prstGeom prst="rect">
            <a:avLst/>
          </a:prstGeom>
        </p:spPr>
        <p:txBody>
          <a:bodyPr anchor="ctr"/>
          <a:lstStyle>
            <a:lvl1pPr algn="ctr">
              <a:defRPr sz="60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2897510"/>
            <a:ext cx="7543800" cy="8748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25242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40482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23444"/>
            <a:ext cx="248134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23444"/>
            <a:ext cx="1758227" cy="1143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462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E57B9F15-859E-473A-A2D3-1A3021A3E089}" type="datetime4">
              <a:rPr lang="en-US" smtClean="0"/>
              <a:t>March 20, 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9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254ECFDC-0E2A-49D6-96A8-B875A2632AF8}" type="datetime4">
              <a:rPr lang="en-US" smtClean="0"/>
              <a:t>March 20, 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5435A0B0-C855-4784-9D91-B36607D69816}" type="datetime4">
              <a:rPr lang="en-US" smtClean="0"/>
              <a:t>March 20, 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0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46786A87-E1ED-4C59-BD97-A3CAFE2399B1}" type="datetime4">
              <a:rPr lang="en-US" smtClean="0"/>
              <a:t>March 20, 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3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0" r:id="rId4"/>
    <p:sldLayoutId id="214748366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DC37CE-1FF1-4F82-942D-778AFCABB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5600" y="685800"/>
            <a:ext cx="5943600" cy="2236843"/>
          </a:xfrm>
        </p:spPr>
        <p:txBody>
          <a:bodyPr/>
          <a:lstStyle/>
          <a:p>
            <a:pPr algn="ctr"/>
            <a:r>
              <a:rPr lang="en-US" sz="4000" dirty="0"/>
              <a:t>Material Modeling Unit Systems Verification </a:t>
            </a:r>
            <a:br>
              <a:rPr lang="en-US" sz="4000" dirty="0"/>
            </a:br>
            <a:r>
              <a:rPr lang="en-US" sz="4000" dirty="0"/>
              <a:t>Inconel-718 V1.2, </a:t>
            </a:r>
            <a:br>
              <a:rPr lang="en-US" sz="4000" dirty="0"/>
            </a:br>
            <a:r>
              <a:rPr lang="en-US" sz="4000" dirty="0"/>
              <a:t>with Adiabatic Shear Band Capability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6C946-809A-443D-ABF3-668FE5535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6C292B-759A-4786-9686-A8F81BB7E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E40D47-274A-4E7C-8FA0-110846D53F22}"/>
              </a:ext>
            </a:extLst>
          </p:cNvPr>
          <p:cNvSpPr txBox="1"/>
          <p:nvPr/>
        </p:nvSpPr>
        <p:spPr>
          <a:xfrm>
            <a:off x="3048000" y="32766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Stefano Dolci, Kelly Carney, Paul DuBois, Steve Kan</a:t>
            </a:r>
          </a:p>
        </p:txBody>
      </p:sp>
    </p:spTree>
    <p:extLst>
      <p:ext uri="{BB962C8B-B14F-4D97-AF65-F5344CB8AC3E}">
        <p14:creationId xmlns:p14="http://schemas.microsoft.com/office/powerpoint/2010/main" val="2576304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F863B-5B7C-47C2-A701-280D24ABD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V1.2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653A0-90E2-4CA5-BD26-AEBF5EBFE4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6ACD1A-68FF-4280-8FAB-B5D052861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AEC1C404-0936-469A-9DFA-5ED094F5D1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4086053"/>
                  </p:ext>
                </p:extLst>
              </p:nvPr>
            </p:nvGraphicFramePr>
            <p:xfrm>
              <a:off x="152400" y="990600"/>
              <a:ext cx="8763000" cy="453271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95375">
                      <a:extLst>
                        <a:ext uri="{9D8B030D-6E8A-4147-A177-3AD203B41FA5}">
                          <a16:colId xmlns:a16="http://schemas.microsoft.com/office/drawing/2014/main" val="4235379125"/>
                        </a:ext>
                      </a:extLst>
                    </a:gridCol>
                    <a:gridCol w="1095375">
                      <a:extLst>
                        <a:ext uri="{9D8B030D-6E8A-4147-A177-3AD203B41FA5}">
                          <a16:colId xmlns:a16="http://schemas.microsoft.com/office/drawing/2014/main" val="1945071933"/>
                        </a:ext>
                      </a:extLst>
                    </a:gridCol>
                    <a:gridCol w="1095375">
                      <a:extLst>
                        <a:ext uri="{9D8B030D-6E8A-4147-A177-3AD203B41FA5}">
                          <a16:colId xmlns:a16="http://schemas.microsoft.com/office/drawing/2014/main" val="3500612921"/>
                        </a:ext>
                      </a:extLst>
                    </a:gridCol>
                    <a:gridCol w="828675">
                      <a:extLst>
                        <a:ext uri="{9D8B030D-6E8A-4147-A177-3AD203B41FA5}">
                          <a16:colId xmlns:a16="http://schemas.microsoft.com/office/drawing/2014/main" val="371268860"/>
                        </a:ext>
                      </a:extLst>
                    </a:gridCol>
                    <a:gridCol w="1362075">
                      <a:extLst>
                        <a:ext uri="{9D8B030D-6E8A-4147-A177-3AD203B41FA5}">
                          <a16:colId xmlns:a16="http://schemas.microsoft.com/office/drawing/2014/main" val="1239840352"/>
                        </a:ext>
                      </a:extLst>
                    </a:gridCol>
                    <a:gridCol w="1000125">
                      <a:extLst>
                        <a:ext uri="{9D8B030D-6E8A-4147-A177-3AD203B41FA5}">
                          <a16:colId xmlns:a16="http://schemas.microsoft.com/office/drawing/2014/main" val="1812805824"/>
                        </a:ext>
                      </a:extLst>
                    </a:gridCol>
                    <a:gridCol w="1190625">
                      <a:extLst>
                        <a:ext uri="{9D8B030D-6E8A-4147-A177-3AD203B41FA5}">
                          <a16:colId xmlns:a16="http://schemas.microsoft.com/office/drawing/2014/main" val="2095112434"/>
                        </a:ext>
                      </a:extLst>
                    </a:gridCol>
                    <a:gridCol w="1095375">
                      <a:extLst>
                        <a:ext uri="{9D8B030D-6E8A-4147-A177-3AD203B41FA5}">
                          <a16:colId xmlns:a16="http://schemas.microsoft.com/office/drawing/2014/main" val="3549894316"/>
                        </a:ext>
                      </a:extLst>
                    </a:gridCol>
                  </a:tblGrid>
                  <a:tr h="533194">
                    <a:tc gridSpan="4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Test/ simulation:</a:t>
                          </a:r>
                          <a:endParaRPr lang="en-US" sz="12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err="1">
                              <a:effectLst/>
                              <a:latin typeface="+mn-lt"/>
                            </a:rPr>
                            <a:t>DBxxx</a:t>
                          </a: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DB266</a:t>
                          </a: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DB271</a:t>
                          </a: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DB271</a:t>
                          </a: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7707295"/>
                      </a:ext>
                    </a:extLst>
                  </a:tr>
                  <a:tr h="609806">
                    <a:tc rowSpan="2"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Mesh [mm]</a:t>
                          </a:r>
                          <a:b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plate/</a:t>
                          </a:r>
                          <a:r>
                            <a:rPr kumimoji="0" lang="en-US" sz="1200" b="1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proj</a:t>
                          </a:r>
                          <a:b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:r>
                            <a:rPr kumimoji="0" lang="en-US" sz="1200" b="1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proj</a:t>
                          </a:r>
                          <a: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mat)</a:t>
                          </a:r>
                          <a:endParaRPr kumimoji="0" lang="en-US" sz="12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 tabulated TQC thresholds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Impact/exit vel.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03113169"/>
                      </a:ext>
                    </a:extLst>
                  </a:tr>
                  <a:tr h="550042">
                    <a:tc vMerge="1"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2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𝛾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200" dirty="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̇"/>
                                      <m:ctrlPr>
                                        <a:rPr lang="en-US" sz="1200" i="1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1200">
                                          <a:effectLst/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200" i="1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p>
                                  <m:r>
                                    <a:rPr lang="en-US" sz="1200">
                                      <a:effectLst/>
                                      <a:latin typeface="Cambria Math" panose="02040503050406030204" pitchFamily="18" charset="0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200">
                              <a:effectLst/>
                            </a:rPr>
                            <a:t>]</a:t>
                          </a:r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200" i="1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𝑚𝑎𝑥</m:t>
                                    </m:r>
                                  </m:sub>
                                  <m:sup>
                                    <m:r>
                                      <a:rPr lang="en-US" sz="120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200">
                            <a:effectLst/>
                            <a:latin typeface="Times New Roman" panose="020206030504050203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220/xx [m/s]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100% pen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203.8/52.5 [m/s]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Highest vel.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189/0 [m/s]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161/0 [m/s]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100% contained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3077383"/>
                      </a:ext>
                    </a:extLst>
                  </a:tr>
                  <a:tr h="43737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0.2/0.2</a:t>
                          </a:r>
                          <a:br>
                            <a:rPr lang="en-US" sz="1200" dirty="0">
                              <a:effectLst/>
                              <a:latin typeface="+mn-lt"/>
                            </a:rPr>
                          </a:br>
                          <a:r>
                            <a:rPr lang="en-US" sz="1200" dirty="0"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(A2)</a:t>
                          </a:r>
                          <a:endParaRPr lang="en-US" sz="120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0.21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61.0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36.7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-25.4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-29.9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29314090"/>
                      </a:ext>
                    </a:extLst>
                  </a:tr>
                  <a:tr h="43737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</a:rPr>
                            <a:t>0.2/0.2</a:t>
                          </a:r>
                          <a:b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</a:rPr>
                          </a:br>
                          <a: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(A2high)</a:t>
                          </a:r>
                          <a:endParaRPr lang="en-US" sz="1200" dirty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0.21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61.5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40.0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-22.6 1/2p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-30.1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1547672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0.4/0.2</a:t>
                          </a:r>
                          <a:b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0.19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63.5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35.4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-24.1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-29.3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33568768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0.8/0.2</a:t>
                          </a:r>
                          <a:b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55.1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38.8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-29.4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53631850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1.6/0.2</a:t>
                          </a:r>
                          <a:b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42.7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39.6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-29.4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-30.1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7786682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1.6/02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(A2high)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60.5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49.7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-28.1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-30.3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07133033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1.6/1.6</a:t>
                          </a:r>
                          <a:b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67.1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49.1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-20.6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-30.6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630873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AEC1C404-0936-469A-9DFA-5ED094F5D1E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34086053"/>
                  </p:ext>
                </p:extLst>
              </p:nvPr>
            </p:nvGraphicFramePr>
            <p:xfrm>
              <a:off x="152400" y="990600"/>
              <a:ext cx="8763000" cy="4532712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095375">
                      <a:extLst>
                        <a:ext uri="{9D8B030D-6E8A-4147-A177-3AD203B41FA5}">
                          <a16:colId xmlns:a16="http://schemas.microsoft.com/office/drawing/2014/main" val="4235379125"/>
                        </a:ext>
                      </a:extLst>
                    </a:gridCol>
                    <a:gridCol w="1095375">
                      <a:extLst>
                        <a:ext uri="{9D8B030D-6E8A-4147-A177-3AD203B41FA5}">
                          <a16:colId xmlns:a16="http://schemas.microsoft.com/office/drawing/2014/main" val="1945071933"/>
                        </a:ext>
                      </a:extLst>
                    </a:gridCol>
                    <a:gridCol w="1095375">
                      <a:extLst>
                        <a:ext uri="{9D8B030D-6E8A-4147-A177-3AD203B41FA5}">
                          <a16:colId xmlns:a16="http://schemas.microsoft.com/office/drawing/2014/main" val="3500612921"/>
                        </a:ext>
                      </a:extLst>
                    </a:gridCol>
                    <a:gridCol w="828675">
                      <a:extLst>
                        <a:ext uri="{9D8B030D-6E8A-4147-A177-3AD203B41FA5}">
                          <a16:colId xmlns:a16="http://schemas.microsoft.com/office/drawing/2014/main" val="371268860"/>
                        </a:ext>
                      </a:extLst>
                    </a:gridCol>
                    <a:gridCol w="1362075">
                      <a:extLst>
                        <a:ext uri="{9D8B030D-6E8A-4147-A177-3AD203B41FA5}">
                          <a16:colId xmlns:a16="http://schemas.microsoft.com/office/drawing/2014/main" val="1239840352"/>
                        </a:ext>
                      </a:extLst>
                    </a:gridCol>
                    <a:gridCol w="1000125">
                      <a:extLst>
                        <a:ext uri="{9D8B030D-6E8A-4147-A177-3AD203B41FA5}">
                          <a16:colId xmlns:a16="http://schemas.microsoft.com/office/drawing/2014/main" val="1812805824"/>
                        </a:ext>
                      </a:extLst>
                    </a:gridCol>
                    <a:gridCol w="1190625">
                      <a:extLst>
                        <a:ext uri="{9D8B030D-6E8A-4147-A177-3AD203B41FA5}">
                          <a16:colId xmlns:a16="http://schemas.microsoft.com/office/drawing/2014/main" val="2095112434"/>
                        </a:ext>
                      </a:extLst>
                    </a:gridCol>
                    <a:gridCol w="1095375">
                      <a:extLst>
                        <a:ext uri="{9D8B030D-6E8A-4147-A177-3AD203B41FA5}">
                          <a16:colId xmlns:a16="http://schemas.microsoft.com/office/drawing/2014/main" val="3549894316"/>
                        </a:ext>
                      </a:extLst>
                    </a:gridCol>
                  </a:tblGrid>
                  <a:tr h="533194">
                    <a:tc gridSpan="4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Test/ simulation:</a:t>
                          </a:r>
                          <a:endParaRPr lang="en-US" sz="1200" dirty="0">
                            <a:effectLst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 err="1">
                              <a:effectLst/>
                              <a:latin typeface="+mn-lt"/>
                            </a:rPr>
                            <a:t>DBxxx</a:t>
                          </a: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DB266</a:t>
                          </a: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DB271</a:t>
                          </a: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DB271</a:t>
                          </a: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17707295"/>
                      </a:ext>
                    </a:extLst>
                  </a:tr>
                  <a:tr h="609806">
                    <a:tc rowSpan="2"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Mesh [mm]</a:t>
                          </a:r>
                          <a:b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plate/</a:t>
                          </a:r>
                          <a:r>
                            <a:rPr kumimoji="0" lang="en-US" sz="1200" b="1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proj</a:t>
                          </a:r>
                          <a:b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</a:br>
                          <a: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</a:t>
                          </a:r>
                          <a:r>
                            <a:rPr kumimoji="0" lang="en-US" sz="1200" b="1" i="0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proj</a:t>
                          </a:r>
                          <a:r>
                            <a:rPr kumimoji="0" lang="en-US" sz="12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 mat)</a:t>
                          </a:r>
                          <a:endParaRPr kumimoji="0" lang="en-US" sz="12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3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 tabulated TQC thresholds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  <a:cs typeface="Times New Roman" panose="02020603050405020304" pitchFamily="18" charset="0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gridSpan="4"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Impact/exit vel. 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endParaRPr lang="en-US" sz="120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solidFill>
                          <a:schemeClr val="accent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03113169"/>
                      </a:ext>
                    </a:extLst>
                  </a:tr>
                  <a:tr h="550042">
                    <a:tc vMerge="1">
                      <a:txBody>
                        <a:bodyPr/>
                        <a:lstStyle/>
                        <a:p>
                          <a:pPr marL="0" marR="0" lvl="0" indent="0" algn="l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US" sz="1200" b="1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+mn-lt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01111" t="-216667" r="-600000" b="-5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2235" t="-216667" r="-503352" b="-5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97794" t="-216667" r="-562500" b="-53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220/xx [m/s]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100% pen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203.8/52.5 [m/s]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Highest vel.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189/0 [m/s]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161/0 [m/s]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</a:rPr>
                            <a:t>100% contained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1E623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83077383"/>
                      </a:ext>
                    </a:extLst>
                  </a:tr>
                  <a:tr h="43737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</a:rPr>
                            <a:t>0.2/0.2</a:t>
                          </a:r>
                          <a:br>
                            <a:rPr lang="en-US" sz="1200" dirty="0">
                              <a:effectLst/>
                              <a:latin typeface="+mn-lt"/>
                            </a:rPr>
                          </a:br>
                          <a:r>
                            <a:rPr lang="en-US" sz="1200" dirty="0"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(A2)</a:t>
                          </a:r>
                          <a:endParaRPr lang="en-US" sz="1200" dirty="0"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0.21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61.0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36.7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-25.4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-29.9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29314090"/>
                      </a:ext>
                    </a:extLst>
                  </a:tr>
                  <a:tr h="437370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</a:rPr>
                            <a:t>0.2/0.2</a:t>
                          </a:r>
                          <a:b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</a:rPr>
                          </a:br>
                          <a: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  <a:cs typeface="Times New Roman" panose="02020603050405020304" pitchFamily="18" charset="0"/>
                            </a:rPr>
                            <a:t>(A2high)</a:t>
                          </a:r>
                          <a:endParaRPr lang="en-US" sz="1200" dirty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0.21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15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61.5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40.0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-22.6 1/2p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-30.1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91547672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0.4/0.2</a:t>
                          </a:r>
                          <a:b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0.19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63.5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35.4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-24.1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-29.3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33568768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0.8/0.2</a:t>
                          </a:r>
                          <a:b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0.14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26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55.1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38.8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-29.4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53631850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1.6/0.2</a:t>
                          </a:r>
                          <a:b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42.7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39.6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-29.4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-30.1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7786682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1.6/02</a:t>
                          </a:r>
                        </a:p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(A2high)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60.5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49.7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-28.1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-30.3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E7EAE8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07133033"/>
                      </a:ext>
                    </a:extLst>
                  </a:tr>
                  <a:tr h="392986">
                    <a:tc>
                      <a:txBody>
                        <a:bodyPr/>
                        <a:lstStyle/>
                        <a:p>
                          <a:pPr marL="0" marR="0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1.6/1.6</a:t>
                          </a:r>
                          <a:b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a:br>
                          <a:r>
                            <a:rPr lang="en-US" sz="1200" dirty="0">
                              <a:solidFill>
                                <a:schemeClr val="accent2">
                                  <a:lumMod val="60000"/>
                                  <a:lumOff val="40000"/>
                                </a:schemeClr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(A2)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0.13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8000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>
                            <a:lnSpc>
                              <a:spcPct val="2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62</a:t>
                          </a:r>
                        </a:p>
                      </a:txBody>
                      <a:tcPr marL="68580" marR="68580" marT="0" marB="0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2">
                            <a:lumMod val="40000"/>
                            <a:lumOff val="6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algn="ctr"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67.1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49.1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-20.6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tx1"/>
                              </a:solidFill>
                              <a:effectLst/>
                              <a:latin typeface="+mn-lt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-30.6</a:t>
                          </a: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3">
                            <a:lumMod val="9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4630873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738226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8392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SI1 vs SI2 vs US blocks scaled tension,</a:t>
            </a:r>
          </a:p>
          <a:p>
            <a:r>
              <a:rPr lang="en-US" dirty="0"/>
              <a:t>Stress vs Strain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4846" y="1592410"/>
            <a:ext cx="4302130" cy="19474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20" y="3938400"/>
            <a:ext cx="4302130" cy="19474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9785" y="3935359"/>
            <a:ext cx="4302130" cy="194743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BEDCAB68-E168-439B-9803-3FF62804A3F0}"/>
              </a:ext>
            </a:extLst>
          </p:cNvPr>
          <p:cNvGrpSpPr/>
          <p:nvPr/>
        </p:nvGrpSpPr>
        <p:grpSpPr>
          <a:xfrm>
            <a:off x="137024" y="1563458"/>
            <a:ext cx="4302128" cy="1976382"/>
            <a:chOff x="137024" y="1563458"/>
            <a:chExt cx="4302128" cy="197638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7BEA99A-C31D-412E-B7E5-F558D3446D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7024" y="1569446"/>
              <a:ext cx="4302128" cy="194742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992704B-1AA0-4689-ACB9-D890EA99D1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812"/>
            <a:stretch/>
          </p:blipFill>
          <p:spPr>
            <a:xfrm>
              <a:off x="147950" y="1563458"/>
              <a:ext cx="309250" cy="1947430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ECDCE3A-D2F7-4971-96FF-6CB9683E91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47" t="90556" r="30386" b="-160"/>
            <a:stretch/>
          </p:blipFill>
          <p:spPr>
            <a:xfrm>
              <a:off x="1524000" y="3352800"/>
              <a:ext cx="1676400" cy="1870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2023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8392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SI1 vs SI2 vs US blocks scaled tension, max Shear vs Beta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38889"/>
            <a:ext cx="3995310" cy="18085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56" y="1661853"/>
            <a:ext cx="3995310" cy="18085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0" y="4007843"/>
            <a:ext cx="3995310" cy="1808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95" y="4004802"/>
            <a:ext cx="3995310" cy="180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82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9916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SI1 vs SI2 vs US blocks scaled tension, SR vs Beta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60197"/>
            <a:ext cx="3995310" cy="17659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392" y="1661853"/>
            <a:ext cx="3773038" cy="18085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66" y="4007843"/>
            <a:ext cx="3773038" cy="1808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331" y="4004802"/>
            <a:ext cx="3773038" cy="180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259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92202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SI1 vs SI2 vs US blocks scaled shear, Stress vs Strain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60198"/>
            <a:ext cx="3995310" cy="17659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9391" y="1661853"/>
            <a:ext cx="3773040" cy="180854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65" y="4007843"/>
            <a:ext cx="3773040" cy="180854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330" y="4004802"/>
            <a:ext cx="3773040" cy="180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25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9916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SI1 vs SI2 vs US blocks scaled shear, max Shear vs Beta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38889"/>
            <a:ext cx="3995310" cy="18085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56" y="1661853"/>
            <a:ext cx="3995310" cy="18085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0" y="4007843"/>
            <a:ext cx="3995310" cy="1808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95" y="4004802"/>
            <a:ext cx="3995310" cy="180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72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B9D5BA-3805-447E-A8D6-CFA5EE58F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AB9AA1-6FFD-410A-AC2E-316F595BB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3BAFACA0-6F6F-422E-8558-9498DEE63041}"/>
              </a:ext>
            </a:extLst>
          </p:cNvPr>
          <p:cNvSpPr txBox="1">
            <a:spLocks/>
          </p:cNvSpPr>
          <p:nvPr/>
        </p:nvSpPr>
        <p:spPr>
          <a:xfrm>
            <a:off x="0" y="156279"/>
            <a:ext cx="8991600" cy="1066799"/>
          </a:xfrm>
          <a:prstGeom prst="rect">
            <a:avLst/>
          </a:prstGeom>
        </p:spPr>
        <p:txBody>
          <a:bodyPr anchor="ctr"/>
          <a:lstStyle>
            <a:lvl1pPr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New SI1 vs SI2 vs US blocks scaled shear, SR vs Beta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6F0EB3-7BFB-4A9F-89CC-D337F8D51376}"/>
              </a:ext>
            </a:extLst>
          </p:cNvPr>
          <p:cNvSpPr txBox="1"/>
          <p:nvPr/>
        </p:nvSpPr>
        <p:spPr>
          <a:xfrm>
            <a:off x="152400" y="122307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	        1	  			                       2             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7BEA99A-C31D-412E-B7E5-F558D3446D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3" y="1638889"/>
            <a:ext cx="3995310" cy="18085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68AB39-CC45-49DE-8BBE-D37A63C3825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256" y="1661853"/>
            <a:ext cx="3995310" cy="180854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07A7931-DD90-4EA8-A337-82ABBE6B1CE5}"/>
              </a:ext>
            </a:extLst>
          </p:cNvPr>
          <p:cNvSpPr txBox="1"/>
          <p:nvPr/>
        </p:nvSpPr>
        <p:spPr>
          <a:xfrm>
            <a:off x="153444" y="3569068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BLOCKS:                            3       				                      4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416779D-1FE3-4279-91BB-7C28214082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030" y="4007843"/>
            <a:ext cx="3995310" cy="180854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4BEBF0B-2180-4D7C-AC3F-B7C1FFBBEA0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3195" y="4004802"/>
            <a:ext cx="3995310" cy="1808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3425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8F1AE-7932-48C6-AB7A-16EB5CAF8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272A6-57C1-4CC8-8294-6A1FFA91F8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E094A-9614-433B-B7B7-F4B1BA02C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March 20, 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EAF30C-38AD-4FE1-909D-02463820E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090783"/>
      </p:ext>
    </p:extLst>
  </p:cSld>
  <p:clrMapOvr>
    <a:masterClrMapping/>
  </p:clrMapOvr>
</p:sld>
</file>

<file path=ppt/theme/theme1.xml><?xml version="1.0" encoding="utf-8"?>
<a:theme xmlns:a="http://schemas.openxmlformats.org/drawingml/2006/main" name="CCSA Template (standard)">
  <a:themeElements>
    <a:clrScheme name="Custom 2">
      <a:dk1>
        <a:srgbClr val="000000"/>
      </a:dk1>
      <a:lt1>
        <a:sysClr val="window" lastClr="FFFFFF"/>
      </a:lt1>
      <a:dk2>
        <a:srgbClr val="1E6238"/>
      </a:dk2>
      <a:lt2>
        <a:srgbClr val="E7E6E6"/>
      </a:lt2>
      <a:accent1>
        <a:srgbClr val="1E6238"/>
      </a:accent1>
      <a:accent2>
        <a:srgbClr val="E2A82B"/>
      </a:accent2>
      <a:accent3>
        <a:srgbClr val="D8D8D8"/>
      </a:accent3>
      <a:accent4>
        <a:srgbClr val="FFFFFF"/>
      </a:accent4>
      <a:accent5>
        <a:srgbClr val="1E6238"/>
      </a:accent5>
      <a:accent6>
        <a:srgbClr val="E2A82B"/>
      </a:accent6>
      <a:hlink>
        <a:srgbClr val="1E6238"/>
      </a:hlink>
      <a:folHlink>
        <a:srgbClr val="E2A82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C915EEE-6224-44E2-BDA7-6B17324262A9}" vid="{DF92C18A-5148-459E-9545-66992763FA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AB9A0756B1CE44A885579893A1CE3B" ma:contentTypeVersion="15" ma:contentTypeDescription="Create a new document." ma:contentTypeScope="" ma:versionID="f18d5c936ef9649ceeee8c7520aef338">
  <xsd:schema xmlns:xsd="http://www.w3.org/2001/XMLSchema" xmlns:xs="http://www.w3.org/2001/XMLSchema" xmlns:p="http://schemas.microsoft.com/office/2006/metadata/properties" xmlns:ns3="0722e39c-0e1d-44a4-ae66-38addc930d89" xmlns:ns4="b0dfc286-919a-46ed-b885-f3f322d62097" targetNamespace="http://schemas.microsoft.com/office/2006/metadata/properties" ma:root="true" ma:fieldsID="cc39d71be3579b0dce940aedd8edbaec" ns3:_="" ns4:_="">
    <xsd:import namespace="0722e39c-0e1d-44a4-ae66-38addc930d89"/>
    <xsd:import namespace="b0dfc286-919a-46ed-b885-f3f322d620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22e39c-0e1d-44a4-ae66-38addc930d8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dfc286-919a-46ed-b885-f3f322d620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0dfc286-919a-46ed-b885-f3f322d62097" xsi:nil="true"/>
  </documentManagement>
</p:properties>
</file>

<file path=customXml/itemProps1.xml><?xml version="1.0" encoding="utf-8"?>
<ds:datastoreItem xmlns:ds="http://schemas.openxmlformats.org/officeDocument/2006/customXml" ds:itemID="{1A557116-73D6-4DEC-90A4-9F778D2BB19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22e39c-0e1d-44a4-ae66-38addc930d89"/>
    <ds:schemaRef ds:uri="b0dfc286-919a-46ed-b885-f3f322d620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FEFD17-C9F4-4605-AB66-10856AAE7E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A52EDDF-7E6C-4F14-90CA-BE0A4CA6E260}">
  <ds:schemaRefs>
    <ds:schemaRef ds:uri="http://schemas.microsoft.com/office/2006/documentManagement/types"/>
    <ds:schemaRef ds:uri="http://schemas.microsoft.com/office/infopath/2007/PartnerControls"/>
    <ds:schemaRef ds:uri="b0dfc286-919a-46ed-b885-f3f322d62097"/>
    <ds:schemaRef ds:uri="http://purl.org/dc/elements/1.1/"/>
    <ds:schemaRef ds:uri="http://schemas.microsoft.com/office/2006/metadata/properties"/>
    <ds:schemaRef ds:uri="0722e39c-0e1d-44a4-ae66-38addc930d89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91994</TotalTime>
  <Words>423</Words>
  <Application>Microsoft Office PowerPoint</Application>
  <PresentationFormat>On-screen Show (4:3)</PresentationFormat>
  <Paragraphs>118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Times New Roman</vt:lpstr>
      <vt:lpstr>CCSA Template (standard)</vt:lpstr>
      <vt:lpstr>Material Modeling Unit Systems Verification  Inconel-718 V1.2,  with Adiabatic Shear Band Capability</vt:lpstr>
      <vt:lpstr>V1.2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Model Development &amp; Its Application Using FEM in Engine Failure Analysis (FAA cooperative agreement 13-G-020)   Telecom meeting– Inco718</dc:title>
  <dc:creator>Stefano Dolci</dc:creator>
  <cp:lastModifiedBy>Stefano Dolci</cp:lastModifiedBy>
  <cp:revision>821</cp:revision>
  <dcterms:created xsi:type="dcterms:W3CDTF">2020-08-20T21:13:30Z</dcterms:created>
  <dcterms:modified xsi:type="dcterms:W3CDTF">2023-03-20T16:37:29Z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0x0101006EAB9A0756B1CE44A885579893A1CE3B</vt:lpwstr>
  </property>
</Properties>
</file>